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rgbClr val="000000"/>
                </a:solidFill>
                <a:latin typeface="Lucida Sans"/>
                <a:ea typeface="Lucida Sans"/>
                <a:cs typeface="Lucida Sans"/>
                <a:sym typeface="Lucida Sans"/>
              </a:rPr>
              <a:t>‹#›</a:t>
            </a:fld>
            <a:endParaRPr b="0" sz="1200" u="none">
              <a:solidFill>
                <a:srgbClr val="000000"/>
              </a:solidFill>
              <a:latin typeface="Lucida Sans"/>
              <a:ea typeface="Lucida Sans"/>
              <a:cs typeface="Lucida Sans"/>
              <a:sym typeface="Lucida Sans"/>
            </a:endParaRPr>
          </a:p>
        </p:txBody>
      </p:sp>
      <p:sp>
        <p:nvSpPr>
          <p:cNvPr id="80" name="Google Shape;8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Ayer geet ya nicht nach hauser</a:t>
            </a:r>
            <a:endParaRPr b="0" i="0" sz="1200" u="none" cap="none" strike="noStrike">
              <a:solidFill>
                <a:schemeClr val="dk1"/>
              </a:solidFill>
              <a:latin typeface="Calibri"/>
              <a:ea typeface="Calibri"/>
              <a:cs typeface="Calibri"/>
              <a:sym typeface="Calibri"/>
            </a:endParaRPr>
          </a:p>
        </p:txBody>
      </p:sp>
      <p:sp>
        <p:nvSpPr>
          <p:cNvPr id="209" name="Google Shape;20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p:txBody>
      </p:sp>
      <p:sp>
        <p:nvSpPr>
          <p:cNvPr id="217" name="Google Shape;21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SMT team was hundreds of people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20 mins to get to here</a:t>
            </a:r>
            <a:endParaRPr/>
          </a:p>
        </p:txBody>
      </p:sp>
      <p:sp>
        <p:nvSpPr>
          <p:cNvPr id="226" name="Google Shape;226;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Dank meme</a:t>
            </a:r>
            <a:endParaRPr/>
          </a:p>
        </p:txBody>
      </p:sp>
      <p:sp>
        <p:nvSpPr>
          <p:cNvPr id="240" name="Google Shape;24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there’s an embedding layer but it’s not in this picture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two separate sets of word embeddings, for the two languages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can be deep/bidir/lstm</a:t>
            </a:r>
            <a:endParaRPr b="0" i="0" sz="1200" u="none" cap="none" strike="noStrike">
              <a:solidFill>
                <a:schemeClr val="dk1"/>
              </a:solidFill>
              <a:latin typeface="Calibri"/>
              <a:ea typeface="Calibri"/>
              <a:cs typeface="Calibri"/>
              <a:sym typeface="Calibri"/>
            </a:endParaRPr>
          </a:p>
        </p:txBody>
      </p:sp>
      <p:sp>
        <p:nvSpPr>
          <p:cNvPr id="259" name="Google Shape;259;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NMT directly estimates p(y|x), whereas SMT modularized into translation model and language model</a:t>
            </a:r>
            <a:endParaRPr/>
          </a:p>
        </p:txBody>
      </p:sp>
      <p:sp>
        <p:nvSpPr>
          <p:cNvPr id="426" name="Google Shape;426;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all exactly like how you train a LM, except you also do the encoder part.</a:t>
            </a:r>
            <a:endParaRPr/>
          </a:p>
        </p:txBody>
      </p:sp>
      <p:sp>
        <p:nvSpPr>
          <p:cNvPr id="439" name="Google Shape;43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0" name="Google Shape;1010;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8" name="Google Shape;1018;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322465be5a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Google Shape;1025;g322465be5a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26" name="Google Shape;1026;g322465be5a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More useful at the lower end of perf</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need better metrics; this is its own area of research</a:t>
            </a:r>
            <a:endParaRPr/>
          </a:p>
        </p:txBody>
      </p:sp>
      <p:sp>
        <p:nvSpPr>
          <p:cNvPr id="1034" name="Google Shape;1034;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322465be5a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Google Shape;1041;g322465be5a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042" name="Google Shape;1042;g322465be5a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322465be5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322465be5a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Rousseau</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European bias in this lecture</a:t>
            </a:r>
            <a:endParaRPr/>
          </a:p>
        </p:txBody>
      </p:sp>
      <p:sp>
        <p:nvSpPr>
          <p:cNvPr id="113" name="Google Shape;11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 decades of work beaten by simple new 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make it deep, make the encoder bidirectional, obviously upgrade the RNN cell, feed in the source backwards, speed up the softmax computation, pretrain on other stuff, one network for all languages, many many tips and tricks      link brain hyperparameter paper</a:t>
            </a:r>
            <a:endParaRPr/>
          </a:p>
        </p:txBody>
      </p:sp>
      <p:sp>
        <p:nvSpPr>
          <p:cNvPr id="1070" name="Google Shape;1070;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322465be5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322465be5a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322465be5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322465be5a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322465be5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g322465be5a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322465be5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322465be5a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322465be5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g322465be5a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322465be5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322465be5a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Google Shape;117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Neural -&gt; here: 40 min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need 20 mins left now</a:t>
            </a:r>
            <a:endParaRPr/>
          </a:p>
        </p:txBody>
      </p:sp>
      <p:sp>
        <p:nvSpPr>
          <p:cNvPr id="1177" name="Google Shape;1177;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185" name="Google Shape;1185;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312" name="Google Shape;1312;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446" name="Google Shape;1446;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Google Shape;1513;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14" name="Google Shape;1514;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Google Shape;1582;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83" name="Google Shape;1583;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655" name="Google Shape;1655;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730" name="Google Shape;1730;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LM worries about target word order so translation model doesn't have to</a:t>
            </a:r>
            <a:endParaRPr/>
          </a:p>
        </p:txBody>
      </p:sp>
      <p:sp>
        <p:nvSpPr>
          <p:cNvPr id="132" name="Google Shape;132;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Google Shape;182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821" name="Google Shape;1821;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Google Shape;1919;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920" name="Google Shape;1920;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Google Shape;2025;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026" name="Google Shape;2026;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Google Shape;2136;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137" name="Google Shape;2137;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Google Shape;226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Google Shape;2261;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262" name="Google Shape;2262;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Google Shape;239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Google Shape;2398;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399" name="Google Shape;2399;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Google Shape;254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Google Shape;254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548" name="Google Shape;2548;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Google Shape;2699;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Google Shape;271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Google Shape;2728;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parallel text for Ancient Egyptian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Rosetta Stone helped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scholars decipher Ancient Egyptian hieroglyphs for the first time</a:t>
            </a:r>
            <a:endParaRPr/>
          </a:p>
        </p:txBody>
      </p:sp>
      <p:sp>
        <p:nvSpPr>
          <p:cNvPr id="150" name="Google Shape;15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Google Shape;2737;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Google Shape;2744;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Google Shape;2745;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6" name="Google Shape;2746;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533400" y="681037"/>
            <a:ext cx="7929564" cy="1452563"/>
          </a:xfrm>
          <a:prstGeom prst="rect">
            <a:avLst/>
          </a:prstGeom>
          <a:noFill/>
          <a:ln>
            <a:noFill/>
          </a:ln>
        </p:spPr>
        <p:txBody>
          <a:bodyPr anchorCtr="0" anchor="b" bIns="91425" lIns="91425" spcFirstLastPara="1" rIns="91425" wrap="square" tIns="91425">
            <a:noAutofit/>
          </a:bodyPr>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7" name="Google Shape;17;p2"/>
          <p:cNvSpPr txBox="1"/>
          <p:nvPr>
            <p:ph idx="1" type="subTitle"/>
          </p:nvPr>
        </p:nvSpPr>
        <p:spPr>
          <a:xfrm>
            <a:off x="1219200" y="4343400"/>
            <a:ext cx="6705600" cy="1727200"/>
          </a:xfrm>
          <a:prstGeom prst="rect">
            <a:avLst/>
          </a:prstGeom>
          <a:noFill/>
          <a:ln>
            <a:noFill/>
          </a:ln>
        </p:spPr>
        <p:txBody>
          <a:bodyPr anchorCtr="0" anchor="t" bIns="91425" lIns="91425" spcFirstLastPara="1" rIns="91425" wrap="square" tIns="91425">
            <a:noAutofit/>
          </a:bodyPr>
          <a:lstStyle>
            <a:lvl1pPr lvl="0" marR="0" rtl="0" algn="ctr">
              <a:spcBef>
                <a:spcPts val="9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lvl="2"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lvl="4"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lvl="5"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lvl="6"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lvl="7"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lvl="8"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7239000" y="6248400"/>
            <a:ext cx="1219200" cy="4572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429000" y="6248400"/>
            <a:ext cx="1905000" cy="457200"/>
          </a:xfrm>
          <a:prstGeom prst="rect">
            <a:avLst/>
          </a:prstGeom>
          <a:noFill/>
          <a:ln>
            <a:noFill/>
          </a:ln>
        </p:spPr>
        <p:txBody>
          <a:bodyPr anchorCtr="0" anchor="b" bIns="91425" lIns="91425" spcFirstLastPara="1" rIns="91425" wrap="square" tIns="91425">
            <a:noAutofit/>
          </a:bodyPr>
          <a:lstStyle>
            <a:lvl1pPr lvl="0" marR="0" rtl="0" algn="ctr">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533400" y="6248400"/>
            <a:ext cx="765174" cy="4572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400" u="none" cap="none" strike="noStrike">
                <a:solidFill>
                  <a:schemeClr val="lt2"/>
                </a:solidFill>
                <a:latin typeface="Calibri"/>
                <a:ea typeface="Calibri"/>
                <a:cs typeface="Calibri"/>
                <a:sym typeface="Calibri"/>
              </a:defRPr>
            </a:lvl1pPr>
            <a:lvl2pPr indent="0" lvl="1" marL="0" marR="0" rtl="0" algn="l">
              <a:spcBef>
                <a:spcPts val="0"/>
              </a:spcBef>
              <a:buNone/>
              <a:defRPr b="0" i="0" sz="1400" u="none" cap="none" strike="noStrike">
                <a:solidFill>
                  <a:schemeClr val="lt2"/>
                </a:solidFill>
                <a:latin typeface="Calibri"/>
                <a:ea typeface="Calibri"/>
                <a:cs typeface="Calibri"/>
                <a:sym typeface="Calibri"/>
              </a:defRPr>
            </a:lvl2pPr>
            <a:lvl3pPr indent="0" lvl="2" marL="0" marR="0" rtl="0" algn="l">
              <a:spcBef>
                <a:spcPts val="0"/>
              </a:spcBef>
              <a:buNone/>
              <a:defRPr b="0" i="0" sz="1400" u="none" cap="none" strike="noStrike">
                <a:solidFill>
                  <a:schemeClr val="lt2"/>
                </a:solidFill>
                <a:latin typeface="Calibri"/>
                <a:ea typeface="Calibri"/>
                <a:cs typeface="Calibri"/>
                <a:sym typeface="Calibri"/>
              </a:defRPr>
            </a:lvl3pPr>
            <a:lvl4pPr indent="0" lvl="3" marL="0" marR="0" rtl="0" algn="l">
              <a:spcBef>
                <a:spcPts val="0"/>
              </a:spcBef>
              <a:buNone/>
              <a:defRPr b="0" i="0" sz="1400" u="none" cap="none" strike="noStrike">
                <a:solidFill>
                  <a:schemeClr val="lt2"/>
                </a:solidFill>
                <a:latin typeface="Calibri"/>
                <a:ea typeface="Calibri"/>
                <a:cs typeface="Calibri"/>
                <a:sym typeface="Calibri"/>
              </a:defRPr>
            </a:lvl4pPr>
            <a:lvl5pPr indent="0" lvl="4" marL="0" marR="0" rtl="0" algn="l">
              <a:spcBef>
                <a:spcPts val="0"/>
              </a:spcBef>
              <a:buNone/>
              <a:defRPr b="0" i="0" sz="1400" u="none" cap="none" strike="noStrike">
                <a:solidFill>
                  <a:schemeClr val="lt2"/>
                </a:solidFill>
                <a:latin typeface="Calibri"/>
                <a:ea typeface="Calibri"/>
                <a:cs typeface="Calibri"/>
                <a:sym typeface="Calibri"/>
              </a:defRPr>
            </a:lvl5pPr>
            <a:lvl6pPr indent="0" lvl="5" marL="0" marR="0" rtl="0" algn="l">
              <a:spcBef>
                <a:spcPts val="0"/>
              </a:spcBef>
              <a:buNone/>
              <a:defRPr b="0" i="0" sz="1400" u="none" cap="none" strike="noStrike">
                <a:solidFill>
                  <a:schemeClr val="lt2"/>
                </a:solidFill>
                <a:latin typeface="Calibri"/>
                <a:ea typeface="Calibri"/>
                <a:cs typeface="Calibri"/>
                <a:sym typeface="Calibri"/>
              </a:defRPr>
            </a:lvl6pPr>
            <a:lvl7pPr indent="0" lvl="6" marL="0" marR="0" rtl="0" algn="l">
              <a:spcBef>
                <a:spcPts val="0"/>
              </a:spcBef>
              <a:buNone/>
              <a:defRPr b="0" i="0" sz="1400" u="none" cap="none" strike="noStrike">
                <a:solidFill>
                  <a:schemeClr val="lt2"/>
                </a:solidFill>
                <a:latin typeface="Calibri"/>
                <a:ea typeface="Calibri"/>
                <a:cs typeface="Calibri"/>
                <a:sym typeface="Calibri"/>
              </a:defRPr>
            </a:lvl7pPr>
            <a:lvl8pPr indent="0" lvl="7" marL="0" marR="0" rtl="0" algn="l">
              <a:spcBef>
                <a:spcPts val="0"/>
              </a:spcBef>
              <a:buNone/>
              <a:defRPr b="0" i="0" sz="1400" u="none" cap="none" strike="noStrike">
                <a:solidFill>
                  <a:schemeClr val="lt2"/>
                </a:solidFill>
                <a:latin typeface="Calibri"/>
                <a:ea typeface="Calibri"/>
                <a:cs typeface="Calibri"/>
                <a:sym typeface="Calibri"/>
              </a:defRPr>
            </a:lvl8pPr>
            <a:lvl9pPr indent="0" lvl="8" marL="0" marR="0" rtl="0" algn="l">
              <a:spcBef>
                <a:spcPts val="0"/>
              </a:spcBef>
              <a:buNone/>
              <a:defRPr b="0" i="0" sz="1400" u="none" cap="none" strike="noStrike">
                <a:solidFill>
                  <a:schemeClr val="lt2"/>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No Bullets">
  <p:cSld name="Two Content No Bullets">
    <p:spTree>
      <p:nvGrpSpPr>
        <p:cNvPr id="71" name="Shape 71"/>
        <p:cNvGrpSpPr/>
        <p:nvPr/>
      </p:nvGrpSpPr>
      <p:grpSpPr>
        <a:xfrm>
          <a:off x="0" y="0"/>
          <a:ext cx="0" cy="0"/>
          <a:chOff x="0" y="0"/>
          <a:chExt cx="0" cy="0"/>
        </a:xfrm>
      </p:grpSpPr>
      <p:sp>
        <p:nvSpPr>
          <p:cNvPr id="72" name="Google Shape;72;p1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73" name="Google Shape;73;p11"/>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4" name="Google Shape;74;p11"/>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3" name="Google Shape;23;p3"/>
          <p:cNvSpPr txBox="1"/>
          <p:nvPr>
            <p:ph idx="1" type="body"/>
          </p:nvPr>
        </p:nvSpPr>
        <p:spPr>
          <a:xfrm>
            <a:off x="304800" y="1092200"/>
            <a:ext cx="8534400" cy="51562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3A85FE"/>
              </a:buClr>
              <a:buSzPts val="2400"/>
              <a:buFont typeface="Time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6858000" y="6398886"/>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3048000" y="6398886"/>
            <a:ext cx="28956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rgbClr val="CC0000"/>
              </a:buClr>
              <a:buSzPts val="1600"/>
              <a:buFont typeface="Times"/>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rgbClr val="3A85FE"/>
              </a:buClr>
              <a:buSzPts val="1400"/>
              <a:buFont typeface="Times"/>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9pPr>
          </a:lstStyle>
          <a:p/>
        </p:txBody>
      </p:sp>
      <p:sp>
        <p:nvSpPr>
          <p:cNvPr id="30" name="Google Shape;30;p4"/>
          <p:cNvSpPr txBox="1"/>
          <p:nvPr>
            <p:ph idx="10" type="dt"/>
          </p:nvPr>
        </p:nvSpPr>
        <p:spPr>
          <a:xfrm>
            <a:off x="6858000" y="6379642"/>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3200400" y="6354242"/>
            <a:ext cx="28956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304800" y="6379642"/>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35" name="Google Shape;35;p5"/>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576"/>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8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32"/>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42" name="Google Shape;42;p6"/>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Google Shape;46;p7"/>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wo Content">
  <p:cSld name="Title and Vertical Two Content">
    <p:spTree>
      <p:nvGrpSpPr>
        <p:cNvPr id="49" name="Shape 49"/>
        <p:cNvGrpSpPr/>
        <p:nvPr/>
      </p:nvGrpSpPr>
      <p:grpSpPr>
        <a:xfrm>
          <a:off x="0" y="0"/>
          <a:ext cx="0" cy="0"/>
          <a:chOff x="0" y="0"/>
          <a:chExt cx="0" cy="0"/>
        </a:xfrm>
      </p:grpSpPr>
      <p:sp>
        <p:nvSpPr>
          <p:cNvPr id="50" name="Google Shape;50;p8"/>
          <p:cNvSpPr txBox="1"/>
          <p:nvPr>
            <p:ph idx="1" type="body"/>
          </p:nvPr>
        </p:nvSpPr>
        <p:spPr>
          <a:xfrm>
            <a:off x="304800" y="1752601"/>
            <a:ext cx="8534400" cy="21717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1" name="Google Shape;51;p8"/>
          <p:cNvSpPr txBox="1"/>
          <p:nvPr>
            <p:ph idx="2" type="body"/>
          </p:nvPr>
        </p:nvSpPr>
        <p:spPr>
          <a:xfrm>
            <a:off x="304800" y="4076701"/>
            <a:ext cx="8534400" cy="21717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2" name="Google Shape;52;p8"/>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5" name="Google Shape;55;p8"/>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ntent">
  <p:cSld name="Title and Four Content">
    <p:spTree>
      <p:nvGrpSpPr>
        <p:cNvPr id="56" name="Shape 56"/>
        <p:cNvGrpSpPr/>
        <p:nvPr/>
      </p:nvGrpSpPr>
      <p:grpSpPr>
        <a:xfrm>
          <a:off x="0" y="0"/>
          <a:ext cx="0" cy="0"/>
          <a:chOff x="0" y="0"/>
          <a:chExt cx="0" cy="0"/>
        </a:xfrm>
      </p:grpSpPr>
      <p:sp>
        <p:nvSpPr>
          <p:cNvPr id="57" name="Google Shape;57;p9"/>
          <p:cNvSpPr txBox="1"/>
          <p:nvPr>
            <p:ph idx="1" type="body"/>
          </p:nvPr>
        </p:nvSpPr>
        <p:spPr>
          <a:xfrm>
            <a:off x="304800" y="1752601"/>
            <a:ext cx="4114800" cy="2133599"/>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8" name="Google Shape;58;p9"/>
          <p:cNvSpPr txBox="1"/>
          <p:nvPr>
            <p:ph idx="2" type="body"/>
          </p:nvPr>
        </p:nvSpPr>
        <p:spPr>
          <a:xfrm>
            <a:off x="304800" y="4038600"/>
            <a:ext cx="4114800" cy="2209801"/>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9" name="Google Shape;59;p9"/>
          <p:cNvSpPr txBox="1"/>
          <p:nvPr>
            <p:ph idx="10" type="dt"/>
          </p:nvPr>
        </p:nvSpPr>
        <p:spPr>
          <a:xfrm>
            <a:off x="6858000" y="6259201"/>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3200400" y="6262999"/>
            <a:ext cx="28956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304800" y="6259201"/>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2" name="Google Shape;62;p9"/>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3" name="Google Shape;63;p9"/>
          <p:cNvSpPr txBox="1"/>
          <p:nvPr>
            <p:ph idx="3" type="body"/>
          </p:nvPr>
        </p:nvSpPr>
        <p:spPr>
          <a:xfrm>
            <a:off x="4648200" y="1752600"/>
            <a:ext cx="4191000" cy="21336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64" name="Google Shape;64;p9"/>
          <p:cNvSpPr txBox="1"/>
          <p:nvPr>
            <p:ph idx="4" type="body"/>
          </p:nvPr>
        </p:nvSpPr>
        <p:spPr>
          <a:xfrm>
            <a:off x="4648200" y="4038600"/>
            <a:ext cx="4191000" cy="22098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Bullets Content">
  <p:cSld name="No Bullets Content">
    <p:spTree>
      <p:nvGrpSpPr>
        <p:cNvPr id="65" name="Shape 65"/>
        <p:cNvGrpSpPr/>
        <p:nvPr/>
      </p:nvGrpSpPr>
      <p:grpSpPr>
        <a:xfrm>
          <a:off x="0" y="0"/>
          <a:ext cx="0" cy="0"/>
          <a:chOff x="0" y="0"/>
          <a:chExt cx="0" cy="0"/>
        </a:xfrm>
      </p:grpSpPr>
      <p:sp>
        <p:nvSpPr>
          <p:cNvPr id="66" name="Google Shape;66;p10"/>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7" name="Google Shape;67;p10"/>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0"/>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0" name="Google Shape;70;p10"/>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1800"/>
              </a:spcBef>
              <a:spcAft>
                <a:spcPts val="0"/>
              </a:spcAft>
              <a:buClr>
                <a:srgbClr val="CC0000"/>
              </a:buClr>
              <a:buSzPts val="2800"/>
              <a:buFont typeface="Times"/>
              <a:buNone/>
              <a:defRPr b="0" i="0" sz="2800" u="none" cap="none" strike="noStrike">
                <a:solidFill>
                  <a:schemeClr val="dk1"/>
                </a:solidFill>
                <a:latin typeface="Calibri"/>
                <a:ea typeface="Calibri"/>
                <a:cs typeface="Calibri"/>
                <a:sym typeface="Calibri"/>
              </a:defRPr>
            </a:lvl1pPr>
            <a:lvl2pPr indent="-228600" lvl="1" marL="914400" marR="0" rtl="0" algn="l">
              <a:spcBef>
                <a:spcPts val="1500"/>
              </a:spcBef>
              <a:spcAft>
                <a:spcPts val="0"/>
              </a:spcAft>
              <a:buClr>
                <a:srgbClr val="3A85FE"/>
              </a:buClr>
              <a:buSzPts val="2400"/>
              <a:buFont typeface="Times"/>
              <a:buNone/>
              <a:defRPr b="0" i="0" sz="2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3pPr>
            <a:lvl4pPr indent="-228600" lvl="3" marL="1828800" marR="0" rtl="0" algn="l">
              <a:spcBef>
                <a:spcPts val="9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1" name="Google Shape;11;p1"/>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224n.stanford.edu/" TargetMode="External"/><Relationship Id="rId4" Type="http://schemas.openxmlformats.org/officeDocument/2006/relationships/image" Target="../media/image1.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7.png"/><Relationship Id="rId13" Type="http://schemas.openxmlformats.org/officeDocument/2006/relationships/image" Target="../media/image14.png"/><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21.png"/><Relationship Id="rId15" Type="http://schemas.openxmlformats.org/officeDocument/2006/relationships/image" Target="../media/image25.png"/><Relationship Id="rId14" Type="http://schemas.openxmlformats.org/officeDocument/2006/relationships/image" Target="../media/image16.png"/><Relationship Id="rId17" Type="http://schemas.openxmlformats.org/officeDocument/2006/relationships/image" Target="../media/image28.png"/><Relationship Id="rId16"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33.png"/><Relationship Id="rId7" Type="http://schemas.openxmlformats.org/officeDocument/2006/relationships/image" Target="../media/image19.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deepl.com/press.html" TargetMode="External"/><Relationship Id="rId4"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5.jpg"/><Relationship Id="rId4" Type="http://schemas.openxmlformats.org/officeDocument/2006/relationships/image" Target="../media/image6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jpg"/><Relationship Id="rId4" Type="http://schemas.openxmlformats.org/officeDocument/2006/relationships/image" Target="../media/image5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jpg"/><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1.jpg"/><Relationship Id="rId4" Type="http://schemas.openxmlformats.org/officeDocument/2006/relationships/image" Target="../media/image5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jpg"/><Relationship Id="rId4" Type="http://schemas.openxmlformats.org/officeDocument/2006/relationships/image" Target="../media/image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9.jpg"/><Relationship Id="rId4" Type="http://schemas.openxmlformats.org/officeDocument/2006/relationships/image" Target="../media/image6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5.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research.google.com/pubs/LukaszKais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ph type="ctrTitle"/>
          </p:nvPr>
        </p:nvSpPr>
        <p:spPr>
          <a:xfrm>
            <a:off x="533400" y="681037"/>
            <a:ext cx="7929564" cy="1452563"/>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1" i="0" lang="en-US" sz="720" u="none" cap="none" strike="noStrike">
                <a:solidFill>
                  <a:schemeClr val="dk1"/>
                </a:solidFill>
                <a:latin typeface="Lucida Sans"/>
                <a:ea typeface="Lucida Sans"/>
                <a:cs typeface="Lucida Sans"/>
                <a:sym typeface="Lucida Sans"/>
              </a:rPr>
              <a:t> </a:t>
            </a:r>
            <a:r>
              <a:rPr b="1" i="0" lang="en-US" sz="3240" u="none" cap="none" strike="noStrike">
                <a:solidFill>
                  <a:schemeClr val="dk1"/>
                </a:solidFill>
                <a:latin typeface="Lucida Sans"/>
                <a:ea typeface="Lucida Sans"/>
                <a:cs typeface="Lucida Sans"/>
                <a:sym typeface="Lucida Sans"/>
              </a:rPr>
              <a:t>CS</a:t>
            </a:r>
            <a:r>
              <a:rPr lang="en-US" sz="3240">
                <a:latin typeface="Lucida Sans"/>
                <a:ea typeface="Lucida Sans"/>
                <a:cs typeface="Lucida Sans"/>
                <a:sym typeface="Lucida Sans"/>
              </a:rPr>
              <a:t>20: TensorFlow for Deep Learning Research</a:t>
            </a:r>
            <a:endParaRPr/>
          </a:p>
        </p:txBody>
      </p:sp>
      <p:sp>
        <p:nvSpPr>
          <p:cNvPr id="84" name="Google Shape;84;p12"/>
          <p:cNvSpPr txBox="1"/>
          <p:nvPr>
            <p:ph idx="1" type="subTitle"/>
          </p:nvPr>
        </p:nvSpPr>
        <p:spPr>
          <a:xfrm>
            <a:off x="513075" y="4605875"/>
            <a:ext cx="8117700" cy="202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400"/>
              <a:buFont typeface="Times"/>
              <a:buNone/>
            </a:pPr>
            <a:r>
              <a:rPr b="0" i="0" lang="en-US" sz="2400" u="none" cap="none" strike="noStrike">
                <a:solidFill>
                  <a:schemeClr val="dk1"/>
                </a:solidFill>
                <a:latin typeface="Lucida Sans"/>
                <a:ea typeface="Lucida Sans"/>
                <a:cs typeface="Lucida Sans"/>
                <a:sym typeface="Lucida Sans"/>
              </a:rPr>
              <a:t>Lecture 1</a:t>
            </a:r>
            <a:r>
              <a:rPr lang="en-US">
                <a:latin typeface="Lucida Sans"/>
                <a:ea typeface="Lucida Sans"/>
                <a:cs typeface="Lucida Sans"/>
                <a:sym typeface="Lucida Sans"/>
              </a:rPr>
              <a:t>2 (2/23/2014)</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Machine Translation,</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Sequence-to-sequence and Attention</a:t>
            </a:r>
            <a:endParaRPr b="0" i="0" sz="24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Clr>
                <a:srgbClr val="CC0000"/>
              </a:buClr>
              <a:buSzPts val="2400"/>
              <a:buFont typeface="Times"/>
              <a:buNone/>
            </a:pP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Slide</a:t>
            </a:r>
            <a:r>
              <a:rPr lang="en-US">
                <a:latin typeface="Lucida Sans"/>
                <a:ea typeface="Lucida Sans"/>
                <a:cs typeface="Lucida Sans"/>
                <a:sym typeface="Lucida Sans"/>
              </a:rPr>
              <a:t>s courtesy of </a:t>
            </a:r>
            <a:r>
              <a:rPr lang="en-US" u="sng">
                <a:solidFill>
                  <a:schemeClr val="hlink"/>
                </a:solidFill>
                <a:latin typeface="Lucida Sans"/>
                <a:ea typeface="Lucida Sans"/>
                <a:cs typeface="Lucida Sans"/>
                <a:sym typeface="Lucida Sans"/>
                <a:hlinkClick r:id="rId3"/>
              </a:rPr>
              <a:t>CS22N</a:t>
            </a:r>
            <a:endParaRPr/>
          </a:p>
        </p:txBody>
      </p:sp>
      <p:sp>
        <p:nvSpPr>
          <p:cNvPr id="85" name="Google Shape;85;p12"/>
          <p:cNvSpPr txBox="1"/>
          <p:nvPr/>
        </p:nvSpPr>
        <p:spPr>
          <a:xfrm>
            <a:off x="3645243" y="3546389"/>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2"/>
          <p:cNvSpPr txBox="1"/>
          <p:nvPr/>
        </p:nvSpPr>
        <p:spPr>
          <a:xfrm>
            <a:off x="4312508" y="333632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Google Shape;87;p12"/>
          <p:cNvPicPr preferRelativeResize="0"/>
          <p:nvPr/>
        </p:nvPicPr>
        <p:blipFill rotWithShape="1">
          <a:blip r:embed="rId4">
            <a:alphaModFix/>
          </a:blip>
          <a:srcRect b="0" l="0" r="0" t="0"/>
          <a:stretch/>
        </p:blipFill>
        <p:spPr>
          <a:xfrm>
            <a:off x="3543300" y="2256824"/>
            <a:ext cx="2057400" cy="2159000"/>
          </a:xfrm>
          <a:prstGeom prst="rect">
            <a:avLst/>
          </a:prstGeom>
          <a:noFill/>
          <a:ln>
            <a:noFill/>
          </a:ln>
        </p:spPr>
      </p:pic>
      <p:pic>
        <p:nvPicPr>
          <p:cNvPr id="88" name="Google Shape;88;p12"/>
          <p:cNvPicPr preferRelativeResize="0"/>
          <p:nvPr/>
        </p:nvPicPr>
        <p:blipFill>
          <a:blip r:embed="rId5">
            <a:alphaModFix/>
          </a:blip>
          <a:stretch>
            <a:fillRect/>
          </a:stretch>
        </p:blipFill>
        <p:spPr>
          <a:xfrm>
            <a:off x="3779525" y="2343999"/>
            <a:ext cx="1437316" cy="1814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85" name="Google Shape;185;p21"/>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one-to-many (these are “fertile” words)</a:t>
            </a:r>
            <a:endParaRPr/>
          </a:p>
        </p:txBody>
      </p:sp>
      <p:sp>
        <p:nvSpPr>
          <p:cNvPr id="186" name="Google Shape;186;p2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7" name="Google Shape;187;p21"/>
          <p:cNvGrpSpPr/>
          <p:nvPr/>
        </p:nvGrpSpPr>
        <p:grpSpPr>
          <a:xfrm>
            <a:off x="722480" y="1903366"/>
            <a:ext cx="7459555" cy="4051120"/>
            <a:chOff x="842222" y="2033995"/>
            <a:chExt cx="7459555" cy="4051120"/>
          </a:xfrm>
        </p:grpSpPr>
        <p:pic>
          <p:nvPicPr>
            <p:cNvPr id="188" name="Google Shape;188;p21"/>
            <p:cNvPicPr preferRelativeResize="0"/>
            <p:nvPr/>
          </p:nvPicPr>
          <p:blipFill rotWithShape="1">
            <a:blip r:embed="rId3">
              <a:alphaModFix/>
            </a:blip>
            <a:srcRect b="0" l="263" r="262" t="8962"/>
            <a:stretch/>
          </p:blipFill>
          <p:spPr>
            <a:xfrm>
              <a:off x="842222" y="2033995"/>
              <a:ext cx="7459555" cy="4051120"/>
            </a:xfrm>
            <a:prstGeom prst="rect">
              <a:avLst/>
            </a:prstGeom>
            <a:noFill/>
            <a:ln>
              <a:noFill/>
            </a:ln>
          </p:spPr>
        </p:pic>
        <p:sp>
          <p:nvSpPr>
            <p:cNvPr id="189" name="Google Shape;189;p21"/>
            <p:cNvSpPr/>
            <p:nvPr/>
          </p:nvSpPr>
          <p:spPr>
            <a:xfrm>
              <a:off x="842222" y="2033995"/>
              <a:ext cx="2586778" cy="1014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95" name="Google Shape;195;p22"/>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many-to-one</a:t>
            </a:r>
            <a:endParaRPr/>
          </a:p>
        </p:txBody>
      </p:sp>
      <p:sp>
        <p:nvSpPr>
          <p:cNvPr id="196" name="Google Shape;196;p2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97" name="Google Shape;197;p22"/>
          <p:cNvPicPr preferRelativeResize="0"/>
          <p:nvPr/>
        </p:nvPicPr>
        <p:blipFill rotWithShape="1">
          <a:blip r:embed="rId3">
            <a:alphaModFix/>
          </a:blip>
          <a:srcRect b="246" l="0" r="0" t="-501"/>
          <a:stretch/>
        </p:blipFill>
        <p:spPr>
          <a:xfrm>
            <a:off x="1074788" y="1574251"/>
            <a:ext cx="6664955" cy="45073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203" name="Google Shape;203;p23"/>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many-to-many (phrase-level)</a:t>
            </a:r>
            <a:endParaRPr/>
          </a:p>
        </p:txBody>
      </p:sp>
      <p:sp>
        <p:nvSpPr>
          <p:cNvPr id="204" name="Google Shape;204;p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05" name="Google Shape;205;p23"/>
          <p:cNvPicPr preferRelativeResize="0"/>
          <p:nvPr/>
        </p:nvPicPr>
        <p:blipFill rotWithShape="1">
          <a:blip r:embed="rId3">
            <a:alphaModFix/>
          </a:blip>
          <a:srcRect b="3725" l="0" r="0" t="265"/>
          <a:stretch/>
        </p:blipFill>
        <p:spPr>
          <a:xfrm>
            <a:off x="1004577" y="1595045"/>
            <a:ext cx="6568065" cy="4308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12" name="Google Shape;212;p2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13" name="Google Shape;213;p24"/>
          <p:cNvPicPr preferRelativeResize="0"/>
          <p:nvPr/>
        </p:nvPicPr>
        <p:blipFill rotWithShape="1">
          <a:blip r:embed="rId3">
            <a:alphaModFix/>
          </a:blip>
          <a:srcRect b="0" l="0" r="0" t="0"/>
          <a:stretch/>
        </p:blipFill>
        <p:spPr>
          <a:xfrm>
            <a:off x="457200" y="2362503"/>
            <a:ext cx="8216900" cy="185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20" name="Google Shape;220;p2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21" name="Google Shape;221;p25"/>
          <p:cNvPicPr preferRelativeResize="0"/>
          <p:nvPr/>
        </p:nvPicPr>
        <p:blipFill rotWithShape="1">
          <a:blip r:embed="rId3">
            <a:alphaModFix/>
          </a:blip>
          <a:srcRect b="0" l="505" r="1035" t="19400"/>
          <a:stretch/>
        </p:blipFill>
        <p:spPr>
          <a:xfrm>
            <a:off x="997763" y="891558"/>
            <a:ext cx="7282637" cy="2936730"/>
          </a:xfrm>
          <a:prstGeom prst="rect">
            <a:avLst/>
          </a:prstGeom>
          <a:noFill/>
          <a:ln>
            <a:noFill/>
          </a:ln>
        </p:spPr>
      </p:pic>
      <p:pic>
        <p:nvPicPr>
          <p:cNvPr id="222" name="Google Shape;222;p25"/>
          <p:cNvPicPr preferRelativeResize="0"/>
          <p:nvPr/>
        </p:nvPicPr>
        <p:blipFill rotWithShape="1">
          <a:blip r:embed="rId4">
            <a:alphaModFix/>
          </a:blip>
          <a:srcRect b="0" l="0" r="0" t="39842"/>
          <a:stretch/>
        </p:blipFill>
        <p:spPr>
          <a:xfrm>
            <a:off x="997763" y="3898155"/>
            <a:ext cx="7061199" cy="2480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229" name="Google Shape;229;p26"/>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SMT is a </a:t>
            </a:r>
            <a:r>
              <a:rPr b="0" i="0" lang="en-US" sz="2400" u="none" cap="none" strike="noStrike">
                <a:solidFill>
                  <a:schemeClr val="accent3"/>
                </a:solidFill>
                <a:latin typeface="Calibri"/>
                <a:ea typeface="Calibri"/>
                <a:cs typeface="Calibri"/>
                <a:sym typeface="Calibri"/>
              </a:rPr>
              <a:t>huge research field</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best systems are </a:t>
            </a:r>
            <a:r>
              <a:rPr b="0" i="0" lang="en-US" sz="2400" u="none" cap="none" strike="noStrike">
                <a:solidFill>
                  <a:schemeClr val="accent3"/>
                </a:solidFill>
                <a:latin typeface="Calibri"/>
                <a:ea typeface="Calibri"/>
                <a:cs typeface="Calibri"/>
                <a:sym typeface="Calibri"/>
              </a:rPr>
              <a:t>extremely complex</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Hundreds of important details we haven’t mentioned here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Systems have many </a:t>
            </a:r>
            <a:r>
              <a:rPr b="0" i="0" lang="en-US" sz="2400" u="none" cap="none" strike="noStrike">
                <a:solidFill>
                  <a:schemeClr val="accent3"/>
                </a:solidFill>
                <a:latin typeface="Calibri"/>
                <a:ea typeface="Calibri"/>
                <a:cs typeface="Calibri"/>
                <a:sym typeface="Calibri"/>
              </a:rPr>
              <a:t>separately-designed subcomponents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feature engineering</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Need to design features to capture particular language phenomena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Require compiling and maintaining </a:t>
            </a:r>
            <a:r>
              <a:rPr b="0" i="0" lang="en-US" sz="2400" u="none" cap="none" strike="noStrike">
                <a:solidFill>
                  <a:schemeClr val="accent3"/>
                </a:solidFill>
                <a:latin typeface="Calibri"/>
                <a:ea typeface="Calibri"/>
                <a:cs typeface="Calibri"/>
                <a:sym typeface="Calibri"/>
              </a:rPr>
              <a:t>extra resources</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Like tables of equivalent phrases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human effort </a:t>
            </a:r>
            <a:r>
              <a:rPr b="0" i="0" lang="en-US" sz="2400" u="none" cap="none" strike="noStrike">
                <a:solidFill>
                  <a:schemeClr val="dk1"/>
                </a:solidFill>
                <a:latin typeface="Calibri"/>
                <a:ea typeface="Calibri"/>
                <a:cs typeface="Calibri"/>
                <a:sym typeface="Calibri"/>
              </a:rPr>
              <a:t>to maintain</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Repeated effort for each language pair!</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230" name="Google Shape;230;p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7"/>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6" name="Google Shape;236;p27"/>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37" name="Google Shape;237;p27"/>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ph idx="10" type="dt"/>
          </p:nvPr>
        </p:nvSpPr>
        <p:spPr>
          <a:xfrm>
            <a:off x="68580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2/15/18</a:t>
            </a:r>
            <a:endParaRPr/>
          </a:p>
        </p:txBody>
      </p:sp>
      <p:sp>
        <p:nvSpPr>
          <p:cNvPr id="243" name="Google Shape;243;p2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44" name="Google Shape;244;p28"/>
          <p:cNvPicPr preferRelativeResize="0"/>
          <p:nvPr/>
        </p:nvPicPr>
        <p:blipFill rotWithShape="1">
          <a:blip r:embed="rId3">
            <a:alphaModFix/>
          </a:blip>
          <a:srcRect b="0" l="0" r="11087" t="0"/>
          <a:stretch/>
        </p:blipFill>
        <p:spPr>
          <a:xfrm>
            <a:off x="1" y="0"/>
            <a:ext cx="9144000" cy="6856086"/>
          </a:xfrm>
          <a:prstGeom prst="rect">
            <a:avLst/>
          </a:prstGeom>
          <a:noFill/>
          <a:ln>
            <a:noFill/>
          </a:ln>
        </p:spPr>
      </p:pic>
      <p:sp>
        <p:nvSpPr>
          <p:cNvPr id="245" name="Google Shape;245;p28"/>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46" name="Google Shape;246;p28"/>
          <p:cNvSpPr txBox="1"/>
          <p:nvPr/>
        </p:nvSpPr>
        <p:spPr>
          <a:xfrm rot="1731609">
            <a:off x="432003" y="5096407"/>
            <a:ext cx="3347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MT research</a:t>
            </a:r>
            <a:endParaRPr/>
          </a:p>
        </p:txBody>
      </p:sp>
      <p:sp>
        <p:nvSpPr>
          <p:cNvPr id="247" name="Google Shape;247;p28"/>
          <p:cNvSpPr txBox="1"/>
          <p:nvPr/>
        </p:nvSpPr>
        <p:spPr>
          <a:xfrm rot="1645077">
            <a:off x="3478333" y="670283"/>
            <a:ext cx="301768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FF0000"/>
                </a:solidFill>
                <a:latin typeface="Calibri"/>
                <a:ea typeface="Calibri"/>
                <a:cs typeface="Calibri"/>
                <a:sym typeface="Calibri"/>
              </a:rPr>
              <a:t>Neural</a:t>
            </a:r>
            <a:br>
              <a:rPr b="1" lang="en-US" sz="4800">
                <a:solidFill>
                  <a:srgbClr val="FF0000"/>
                </a:solidFill>
                <a:latin typeface="Calibri"/>
                <a:ea typeface="Calibri"/>
                <a:cs typeface="Calibri"/>
                <a:sym typeface="Calibri"/>
              </a:rPr>
            </a:br>
            <a:r>
              <a:rPr b="1" lang="en-US" sz="4800">
                <a:solidFill>
                  <a:srgbClr val="FF0000"/>
                </a:solidFill>
                <a:latin typeface="Calibri"/>
                <a:ea typeface="Calibri"/>
                <a:cs typeface="Calibri"/>
                <a:sym typeface="Calibri"/>
              </a:rPr>
              <a:t>Machine</a:t>
            </a:r>
            <a:endParaRPr/>
          </a:p>
          <a:p>
            <a:pPr indent="0" lvl="0" marL="0" marR="0" rtl="0" algn="ctr">
              <a:spcBef>
                <a:spcPts val="0"/>
              </a:spcBef>
              <a:spcAft>
                <a:spcPts val="0"/>
              </a:spcAft>
              <a:buNone/>
            </a:pPr>
            <a:r>
              <a:rPr b="1" lang="en-US" sz="4800">
                <a:solidFill>
                  <a:srgbClr val="FF0000"/>
                </a:solidFill>
                <a:latin typeface="Calibri"/>
                <a:ea typeface="Calibri"/>
                <a:cs typeface="Calibri"/>
                <a:sym typeface="Calibri"/>
              </a:rPr>
              <a:t>Translation</a:t>
            </a:r>
            <a:endParaRPr/>
          </a:p>
        </p:txBody>
      </p:sp>
      <p:sp>
        <p:nvSpPr>
          <p:cNvPr id="248" name="Google Shape;248;p28"/>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Neural Machine Translation?</a:t>
            </a:r>
            <a:endParaRPr/>
          </a:p>
        </p:txBody>
      </p:sp>
      <p:sp>
        <p:nvSpPr>
          <p:cNvPr id="254" name="Google Shape;254;p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Neural Machine Translation (NMT)</a:t>
            </a:r>
            <a:r>
              <a:rPr b="0" i="0" lang="en-US" sz="2400" u="none" cap="none" strike="noStrike">
                <a:solidFill>
                  <a:schemeClr val="dk1"/>
                </a:solidFill>
                <a:latin typeface="Calibri"/>
                <a:ea typeface="Calibri"/>
                <a:cs typeface="Calibri"/>
                <a:sym typeface="Calibri"/>
              </a:rPr>
              <a:t> is a way to do Machine Translation with a </a:t>
            </a:r>
            <a:r>
              <a:rPr b="0" i="1" lang="en-US" sz="2400" u="none" cap="none" strike="noStrike">
                <a:solidFill>
                  <a:schemeClr val="dk1"/>
                </a:solidFill>
                <a:latin typeface="Calibri"/>
                <a:ea typeface="Calibri"/>
                <a:cs typeface="Calibri"/>
                <a:sym typeface="Calibri"/>
              </a:rPr>
              <a:t>single neural network</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neural network architecture is called </a:t>
            </a:r>
            <a:r>
              <a:rPr b="0" i="0" lang="en-US" sz="2400" u="none" cap="none" strike="noStrike">
                <a:solidFill>
                  <a:schemeClr val="accent3"/>
                </a:solidFill>
                <a:latin typeface="Calibri"/>
                <a:ea typeface="Calibri"/>
                <a:cs typeface="Calibri"/>
                <a:sym typeface="Calibri"/>
              </a:rPr>
              <a:t>sequence-to-sequence</a:t>
            </a:r>
            <a:r>
              <a:rPr b="0" i="0" lang="en-US" sz="2400" u="none" cap="none" strike="noStrike">
                <a:solidFill>
                  <a:schemeClr val="dk1"/>
                </a:solidFill>
                <a:latin typeface="Calibri"/>
                <a:ea typeface="Calibri"/>
                <a:cs typeface="Calibri"/>
                <a:sym typeface="Calibri"/>
              </a:rPr>
              <a:t> (aka </a:t>
            </a:r>
            <a:r>
              <a:rPr b="0" i="0" lang="en-US" sz="2400" u="none" cap="none" strike="noStrike">
                <a:solidFill>
                  <a:schemeClr val="accent3"/>
                </a:solidFill>
                <a:latin typeface="Calibri"/>
                <a:ea typeface="Calibri"/>
                <a:cs typeface="Calibri"/>
                <a:sym typeface="Calibri"/>
              </a:rPr>
              <a:t>seq2seq</a:t>
            </a:r>
            <a:r>
              <a:rPr b="0" i="0" lang="en-US" sz="2400" u="none" cap="none" strike="noStrike">
                <a:solidFill>
                  <a:schemeClr val="dk1"/>
                </a:solidFill>
                <a:latin typeface="Calibri"/>
                <a:ea typeface="Calibri"/>
                <a:cs typeface="Calibri"/>
                <a:sym typeface="Calibri"/>
              </a:rPr>
              <a:t>) and it involves </a:t>
            </a:r>
            <a:r>
              <a:rPr b="0" i="1" lang="en-US" sz="2400" u="none" cap="none" strike="noStrike">
                <a:solidFill>
                  <a:schemeClr val="accent3"/>
                </a:solidFill>
                <a:latin typeface="Calibri"/>
                <a:ea typeface="Calibri"/>
                <a:cs typeface="Calibri"/>
                <a:sym typeface="Calibri"/>
              </a:rPr>
              <a:t>two </a:t>
            </a:r>
            <a:r>
              <a:rPr b="0" i="0" lang="en-US" sz="2400" u="none" cap="none" strike="noStrike">
                <a:solidFill>
                  <a:schemeClr val="accent3"/>
                </a:solidFill>
                <a:latin typeface="Calibri"/>
                <a:ea typeface="Calibri"/>
                <a:cs typeface="Calibri"/>
                <a:sym typeface="Calibri"/>
              </a:rPr>
              <a:t>RNNs</a:t>
            </a:r>
            <a:r>
              <a:rPr b="0" i="0" lang="en-US" sz="2400" u="none" cap="none" strike="noStrike">
                <a:solidFill>
                  <a:schemeClr val="dk1"/>
                </a:solidFill>
                <a:latin typeface="Calibri"/>
                <a:ea typeface="Calibri"/>
                <a:cs typeface="Calibri"/>
                <a:sym typeface="Calibri"/>
              </a:rPr>
              <a:t>.</a:t>
            </a:r>
            <a:endParaRPr/>
          </a:p>
        </p:txBody>
      </p:sp>
      <p:sp>
        <p:nvSpPr>
          <p:cNvPr id="255" name="Google Shape;255;p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Google Shape;261;p30"/>
          <p:cNvGrpSpPr/>
          <p:nvPr/>
        </p:nvGrpSpPr>
        <p:grpSpPr>
          <a:xfrm>
            <a:off x="1" y="2254743"/>
            <a:ext cx="3071500" cy="1808835"/>
            <a:chOff x="1" y="2254743"/>
            <a:chExt cx="3071500" cy="1808835"/>
          </a:xfrm>
        </p:grpSpPr>
        <p:grpSp>
          <p:nvGrpSpPr>
            <p:cNvPr id="262" name="Google Shape;262;p30"/>
            <p:cNvGrpSpPr/>
            <p:nvPr/>
          </p:nvGrpSpPr>
          <p:grpSpPr>
            <a:xfrm rot="5400000">
              <a:off x="735934" y="2931359"/>
              <a:ext cx="779512" cy="265728"/>
              <a:chOff x="6223414" y="4018641"/>
              <a:chExt cx="776477" cy="280329"/>
            </a:xfrm>
          </p:grpSpPr>
          <p:grpSp>
            <p:nvGrpSpPr>
              <p:cNvPr id="263" name="Google Shape;263;p30"/>
              <p:cNvGrpSpPr/>
              <p:nvPr/>
            </p:nvGrpSpPr>
            <p:grpSpPr>
              <a:xfrm rot="-5400000">
                <a:off x="6550278" y="3846238"/>
                <a:ext cx="112131" cy="616723"/>
                <a:chOff x="1883650" y="2468875"/>
                <a:chExt cx="153620" cy="844910"/>
              </a:xfrm>
            </p:grpSpPr>
            <p:sp>
              <p:nvSpPr>
                <p:cNvPr id="264" name="Google Shape;264;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Google Shape;268;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9" name="Google Shape;269;p30"/>
            <p:cNvCxnSpPr>
              <a:endCxn id="268" idx="3"/>
            </p:cNvCxnSpPr>
            <p:nvPr/>
          </p:nvCxnSpPr>
          <p:spPr>
            <a:xfrm rot="10800000">
              <a:off x="1125690"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70" name="Google Shape;270;p30"/>
            <p:cNvCxnSpPr>
              <a:stCxn id="268" idx="0"/>
            </p:cNvCxnSpPr>
            <p:nvPr/>
          </p:nvCxnSpPr>
          <p:spPr>
            <a:xfrm>
              <a:off x="1258554" y="3064223"/>
              <a:ext cx="344700" cy="0"/>
            </a:xfrm>
            <a:prstGeom prst="straightConnector1">
              <a:avLst/>
            </a:prstGeom>
            <a:noFill/>
            <a:ln cap="flat" cmpd="sng" w="19050">
              <a:solidFill>
                <a:srgbClr val="7F7F7F"/>
              </a:solidFill>
              <a:prstDash val="solid"/>
              <a:round/>
              <a:headEnd len="sm" w="sm" type="none"/>
              <a:tailEnd len="med" w="med" type="stealth"/>
            </a:ln>
          </p:spPr>
        </p:cxnSp>
        <p:sp>
          <p:nvSpPr>
            <p:cNvPr id="271" name="Google Shape;271;p30"/>
            <p:cNvSpPr txBox="1"/>
            <p:nvPr/>
          </p:nvSpPr>
          <p:spPr>
            <a:xfrm rot="-5400000">
              <a:off x="-624812" y="2879557"/>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272" name="Google Shape;272;p30"/>
            <p:cNvSpPr/>
            <p:nvPr/>
          </p:nvSpPr>
          <p:spPr>
            <a:xfrm>
              <a:off x="362190" y="2674467"/>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273" name="Google Shape;273;p30"/>
            <p:cNvGrpSpPr/>
            <p:nvPr/>
          </p:nvGrpSpPr>
          <p:grpSpPr>
            <a:xfrm rot="5400000">
              <a:off x="1343546" y="2925460"/>
              <a:ext cx="779512" cy="265728"/>
              <a:chOff x="6223414" y="4018641"/>
              <a:chExt cx="776477" cy="280329"/>
            </a:xfrm>
          </p:grpSpPr>
          <p:grpSp>
            <p:nvGrpSpPr>
              <p:cNvPr id="274" name="Google Shape;274;p30"/>
              <p:cNvGrpSpPr/>
              <p:nvPr/>
            </p:nvGrpSpPr>
            <p:grpSpPr>
              <a:xfrm rot="-5400000">
                <a:off x="6550278" y="3846238"/>
                <a:ext cx="112131" cy="616723"/>
                <a:chOff x="1883650" y="2468875"/>
                <a:chExt cx="153620" cy="844910"/>
              </a:xfrm>
            </p:grpSpPr>
            <p:sp>
              <p:nvSpPr>
                <p:cNvPr id="275" name="Google Shape;275;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Google Shape;279;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0" name="Google Shape;280;p30"/>
            <p:cNvCxnSpPr>
              <a:endCxn id="279" idx="3"/>
            </p:cNvCxnSpPr>
            <p:nvPr/>
          </p:nvCxnSpPr>
          <p:spPr>
            <a:xfrm rot="10800000">
              <a:off x="1733302"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81" name="Google Shape;281;p30"/>
            <p:cNvCxnSpPr>
              <a:stCxn id="279" idx="0"/>
            </p:cNvCxnSpPr>
            <p:nvPr/>
          </p:nvCxnSpPr>
          <p:spPr>
            <a:xfrm>
              <a:off x="1866166"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82" name="Google Shape;282;p30"/>
            <p:cNvGrpSpPr/>
            <p:nvPr/>
          </p:nvGrpSpPr>
          <p:grpSpPr>
            <a:xfrm rot="5400000">
              <a:off x="1938460" y="2925460"/>
              <a:ext cx="779512" cy="265728"/>
              <a:chOff x="6223414" y="4018641"/>
              <a:chExt cx="776477" cy="280329"/>
            </a:xfrm>
          </p:grpSpPr>
          <p:grpSp>
            <p:nvGrpSpPr>
              <p:cNvPr id="283" name="Google Shape;283;p30"/>
              <p:cNvGrpSpPr/>
              <p:nvPr/>
            </p:nvGrpSpPr>
            <p:grpSpPr>
              <a:xfrm rot="-5400000">
                <a:off x="6550278" y="3846238"/>
                <a:ext cx="112131" cy="616723"/>
                <a:chOff x="1883650" y="2468875"/>
                <a:chExt cx="153620" cy="844910"/>
              </a:xfrm>
            </p:grpSpPr>
            <p:sp>
              <p:nvSpPr>
                <p:cNvPr id="284" name="Google Shape;284;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Google Shape;288;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9" name="Google Shape;289;p30"/>
            <p:cNvCxnSpPr>
              <a:endCxn id="288" idx="3"/>
            </p:cNvCxnSpPr>
            <p:nvPr/>
          </p:nvCxnSpPr>
          <p:spPr>
            <a:xfrm rot="10800000">
              <a:off x="2328216"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90" name="Google Shape;290;p30"/>
            <p:cNvCxnSpPr>
              <a:stCxn id="288" idx="0"/>
            </p:cNvCxnSpPr>
            <p:nvPr/>
          </p:nvCxnSpPr>
          <p:spPr>
            <a:xfrm>
              <a:off x="2461080"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91" name="Google Shape;291;p30"/>
            <p:cNvGrpSpPr/>
            <p:nvPr/>
          </p:nvGrpSpPr>
          <p:grpSpPr>
            <a:xfrm rot="5400000">
              <a:off x="2548881" y="2922590"/>
              <a:ext cx="779512" cy="265728"/>
              <a:chOff x="6223414" y="4018641"/>
              <a:chExt cx="776477" cy="280329"/>
            </a:xfrm>
          </p:grpSpPr>
          <p:grpSp>
            <p:nvGrpSpPr>
              <p:cNvPr id="292" name="Google Shape;292;p30"/>
              <p:cNvGrpSpPr/>
              <p:nvPr/>
            </p:nvGrpSpPr>
            <p:grpSpPr>
              <a:xfrm rot="-5400000">
                <a:off x="6550278" y="3846238"/>
                <a:ext cx="112131" cy="616723"/>
                <a:chOff x="1883650" y="2468875"/>
                <a:chExt cx="153620" cy="844910"/>
              </a:xfrm>
            </p:grpSpPr>
            <p:sp>
              <p:nvSpPr>
                <p:cNvPr id="293" name="Google Shape;293;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Google Shape;297;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8" name="Google Shape;298;p30"/>
            <p:cNvCxnSpPr>
              <a:endCxn id="297" idx="3"/>
            </p:cNvCxnSpPr>
            <p:nvPr/>
          </p:nvCxnSpPr>
          <p:spPr>
            <a:xfrm rot="10800000">
              <a:off x="2938637"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299" name="Google Shape;299;p3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300" name="Google Shape;300;p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301" name="Google Shape;301;p30"/>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302" name="Google Shape;302;p30"/>
          <p:cNvGrpSpPr/>
          <p:nvPr/>
        </p:nvGrpSpPr>
        <p:grpSpPr>
          <a:xfrm>
            <a:off x="913828" y="4074425"/>
            <a:ext cx="2594063" cy="1002411"/>
            <a:chOff x="913828" y="4074425"/>
            <a:chExt cx="2594063" cy="1002411"/>
          </a:xfrm>
        </p:grpSpPr>
        <p:sp>
          <p:nvSpPr>
            <p:cNvPr id="303" name="Google Shape;303;p30"/>
            <p:cNvSpPr txBox="1"/>
            <p:nvPr/>
          </p:nvSpPr>
          <p:spPr>
            <a:xfrm>
              <a:off x="913828" y="4707504"/>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304" name="Google Shape;304;p30"/>
            <p:cNvSpPr/>
            <p:nvPr/>
          </p:nvSpPr>
          <p:spPr>
            <a:xfrm rot="-5400000">
              <a:off x="2063405" y="3384881"/>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305" name="Google Shape;305;p30"/>
            <p:cNvSpPr txBox="1"/>
            <p:nvPr/>
          </p:nvSpPr>
          <p:spPr>
            <a:xfrm>
              <a:off x="927203" y="4074425"/>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grpSp>
        <p:nvGrpSpPr>
          <p:cNvPr id="306" name="Google Shape;306;p30"/>
          <p:cNvGrpSpPr/>
          <p:nvPr/>
        </p:nvGrpSpPr>
        <p:grpSpPr>
          <a:xfrm>
            <a:off x="3071501" y="2665698"/>
            <a:ext cx="1305183" cy="1389112"/>
            <a:chOff x="3071501" y="2665698"/>
            <a:chExt cx="1305183" cy="1389112"/>
          </a:xfrm>
        </p:grpSpPr>
        <p:cxnSp>
          <p:nvCxnSpPr>
            <p:cNvPr id="307" name="Google Shape;307;p30"/>
            <p:cNvCxnSpPr>
              <a:stCxn id="297" idx="0"/>
              <a:endCxn id="308" idx="2"/>
            </p:cNvCxnSpPr>
            <p:nvPr/>
          </p:nvCxnSpPr>
          <p:spPr>
            <a:xfrm>
              <a:off x="3071501" y="3055454"/>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309" name="Google Shape;309;p30"/>
            <p:cNvGrpSpPr/>
            <p:nvPr/>
          </p:nvGrpSpPr>
          <p:grpSpPr>
            <a:xfrm>
              <a:off x="4110956" y="2665698"/>
              <a:ext cx="265728" cy="1389112"/>
              <a:chOff x="4110956" y="2665698"/>
              <a:chExt cx="265728" cy="1389112"/>
            </a:xfrm>
          </p:grpSpPr>
          <p:grpSp>
            <p:nvGrpSpPr>
              <p:cNvPr id="310" name="Google Shape;310;p30"/>
              <p:cNvGrpSpPr/>
              <p:nvPr/>
            </p:nvGrpSpPr>
            <p:grpSpPr>
              <a:xfrm rot="5400000">
                <a:off x="3854064" y="2922590"/>
                <a:ext cx="779512" cy="265728"/>
                <a:chOff x="6223414" y="4018641"/>
                <a:chExt cx="776477" cy="280329"/>
              </a:xfrm>
            </p:grpSpPr>
            <p:grpSp>
              <p:nvGrpSpPr>
                <p:cNvPr id="311" name="Google Shape;311;p30"/>
                <p:cNvGrpSpPr/>
                <p:nvPr/>
              </p:nvGrpSpPr>
              <p:grpSpPr>
                <a:xfrm rot="-5400000">
                  <a:off x="6550278" y="3846238"/>
                  <a:ext cx="112131" cy="616723"/>
                  <a:chOff x="1883650" y="2468875"/>
                  <a:chExt cx="153620" cy="844910"/>
                </a:xfrm>
              </p:grpSpPr>
              <p:sp>
                <p:nvSpPr>
                  <p:cNvPr id="312" name="Google Shape;312;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 name="Google Shape;308;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16" name="Google Shape;316;p30"/>
              <p:cNvCxnSpPr>
                <a:endCxn id="308"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grpSp>
        <p:nvGrpSpPr>
          <p:cNvPr id="317" name="Google Shape;317;p30"/>
          <p:cNvGrpSpPr/>
          <p:nvPr/>
        </p:nvGrpSpPr>
        <p:grpSpPr>
          <a:xfrm>
            <a:off x="4376684" y="2674467"/>
            <a:ext cx="610421" cy="1389112"/>
            <a:chOff x="4376684" y="2674467"/>
            <a:chExt cx="610421" cy="1389112"/>
          </a:xfrm>
        </p:grpSpPr>
        <p:cxnSp>
          <p:nvCxnSpPr>
            <p:cNvPr id="318" name="Google Shape;318;p30"/>
            <p:cNvCxnSpPr>
              <a:stCxn id="308"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19" name="Google Shape;319;p30"/>
            <p:cNvGrpSpPr/>
            <p:nvPr/>
          </p:nvGrpSpPr>
          <p:grpSpPr>
            <a:xfrm rot="5400000">
              <a:off x="4464485" y="2931359"/>
              <a:ext cx="779512" cy="265728"/>
              <a:chOff x="6223414" y="4018641"/>
              <a:chExt cx="776477" cy="280329"/>
            </a:xfrm>
          </p:grpSpPr>
          <p:grpSp>
            <p:nvGrpSpPr>
              <p:cNvPr id="320" name="Google Shape;320;p30"/>
              <p:cNvGrpSpPr/>
              <p:nvPr/>
            </p:nvGrpSpPr>
            <p:grpSpPr>
              <a:xfrm rot="-5400000">
                <a:off x="6550278" y="3846238"/>
                <a:ext cx="112131" cy="616723"/>
                <a:chOff x="1883650" y="2468875"/>
                <a:chExt cx="153620" cy="844910"/>
              </a:xfrm>
            </p:grpSpPr>
            <p:sp>
              <p:nvSpPr>
                <p:cNvPr id="321" name="Google Shape;321;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Google Shape;325;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26" name="Google Shape;326;p30"/>
            <p:cNvCxnSpPr>
              <a:endCxn id="325"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327" name="Google Shape;327;p30"/>
          <p:cNvGrpSpPr/>
          <p:nvPr/>
        </p:nvGrpSpPr>
        <p:grpSpPr>
          <a:xfrm>
            <a:off x="4987105" y="2665698"/>
            <a:ext cx="615670" cy="1389112"/>
            <a:chOff x="4987105" y="2665698"/>
            <a:chExt cx="615670" cy="1389112"/>
          </a:xfrm>
        </p:grpSpPr>
        <p:cxnSp>
          <p:nvCxnSpPr>
            <p:cNvPr id="328" name="Google Shape;328;p30"/>
            <p:cNvCxnSpPr>
              <a:stCxn id="325"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29" name="Google Shape;329;p30"/>
            <p:cNvGrpSpPr/>
            <p:nvPr/>
          </p:nvGrpSpPr>
          <p:grpSpPr>
            <a:xfrm rot="5400000">
              <a:off x="5080155" y="2922590"/>
              <a:ext cx="779512" cy="265728"/>
              <a:chOff x="6223414" y="4018641"/>
              <a:chExt cx="776477" cy="280329"/>
            </a:xfrm>
          </p:grpSpPr>
          <p:grpSp>
            <p:nvGrpSpPr>
              <p:cNvPr id="330" name="Google Shape;330;p30"/>
              <p:cNvGrpSpPr/>
              <p:nvPr/>
            </p:nvGrpSpPr>
            <p:grpSpPr>
              <a:xfrm rot="-5400000">
                <a:off x="6550278" y="3846238"/>
                <a:ext cx="112131" cy="616723"/>
                <a:chOff x="1883650" y="2468875"/>
                <a:chExt cx="153620" cy="844910"/>
              </a:xfrm>
            </p:grpSpPr>
            <p:sp>
              <p:nvSpPr>
                <p:cNvPr id="331" name="Google Shape;331;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6" name="Google Shape;336;p30"/>
            <p:cNvCxnSpPr>
              <a:endCxn id="335"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337" name="Google Shape;337;p30"/>
          <p:cNvSpPr txBox="1"/>
          <p:nvPr/>
        </p:nvSpPr>
        <p:spPr>
          <a:xfrm>
            <a:off x="304800" y="780331"/>
            <a:ext cx="3969071" cy="3636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1850">
                <a:solidFill>
                  <a:srgbClr val="3A85FE"/>
                </a:solidFill>
                <a:latin typeface="Calibri"/>
                <a:ea typeface="Calibri"/>
                <a:cs typeface="Calibri"/>
                <a:sym typeface="Calibri"/>
              </a:rPr>
              <a:t>The sequence-to-sequence model</a:t>
            </a:r>
            <a:endParaRPr/>
          </a:p>
        </p:txBody>
      </p:sp>
      <p:grpSp>
        <p:nvGrpSpPr>
          <p:cNvPr id="338" name="Google Shape;338;p30"/>
          <p:cNvGrpSpPr/>
          <p:nvPr/>
        </p:nvGrpSpPr>
        <p:grpSpPr>
          <a:xfrm>
            <a:off x="4084462" y="927287"/>
            <a:ext cx="4097946" cy="659486"/>
            <a:chOff x="4084462" y="927287"/>
            <a:chExt cx="4097946" cy="659486"/>
          </a:xfrm>
        </p:grpSpPr>
        <p:sp>
          <p:nvSpPr>
            <p:cNvPr id="339" name="Google Shape;339;p30"/>
            <p:cNvSpPr txBox="1"/>
            <p:nvPr/>
          </p:nvSpPr>
          <p:spPr>
            <a:xfrm>
              <a:off x="4530328" y="927287"/>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340" name="Google Shape;340;p30"/>
            <p:cNvSpPr/>
            <p:nvPr/>
          </p:nvSpPr>
          <p:spPr>
            <a:xfrm rot="5400000">
              <a:off x="5997920" y="-597715"/>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grpSp>
        <p:nvGrpSpPr>
          <p:cNvPr id="341" name="Google Shape;341;p30"/>
          <p:cNvGrpSpPr/>
          <p:nvPr/>
        </p:nvGrpSpPr>
        <p:grpSpPr>
          <a:xfrm>
            <a:off x="8612411" y="2300481"/>
            <a:ext cx="571083" cy="1573107"/>
            <a:chOff x="8612411" y="2300481"/>
            <a:chExt cx="571083" cy="1573107"/>
          </a:xfrm>
        </p:grpSpPr>
        <p:sp>
          <p:nvSpPr>
            <p:cNvPr id="342" name="Google Shape;342;p30"/>
            <p:cNvSpPr txBox="1"/>
            <p:nvPr/>
          </p:nvSpPr>
          <p:spPr>
            <a:xfrm rot="5400000">
              <a:off x="8212275" y="2902369"/>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343" name="Google Shape;343;p30"/>
            <p:cNvSpPr/>
            <p:nvPr/>
          </p:nvSpPr>
          <p:spPr>
            <a:xfrm rot="10800000">
              <a:off x="8612411" y="2697279"/>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sp>
        <p:nvSpPr>
          <p:cNvPr id="344" name="Google Shape;344;p30"/>
          <p:cNvSpPr txBox="1"/>
          <p:nvPr/>
        </p:nvSpPr>
        <p:spPr>
          <a:xfrm>
            <a:off x="874994" y="5419936"/>
            <a:ext cx="2435000" cy="92333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 </a:t>
            </a:r>
            <a:r>
              <a:rPr lang="en-US" sz="1800">
                <a:solidFill>
                  <a:schemeClr val="dk1"/>
                </a:solidFill>
                <a:latin typeface="Calibri"/>
                <a:ea typeface="Calibri"/>
                <a:cs typeface="Calibri"/>
                <a:sym typeface="Calibri"/>
              </a:rPr>
              <a:t>produces an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 of the source sentence.</a:t>
            </a:r>
            <a:endParaRPr/>
          </a:p>
        </p:txBody>
      </p:sp>
      <p:grpSp>
        <p:nvGrpSpPr>
          <p:cNvPr id="345" name="Google Shape;345;p30"/>
          <p:cNvGrpSpPr/>
          <p:nvPr/>
        </p:nvGrpSpPr>
        <p:grpSpPr>
          <a:xfrm>
            <a:off x="530463" y="1210680"/>
            <a:ext cx="3356090" cy="2362506"/>
            <a:chOff x="530463" y="1210680"/>
            <a:chExt cx="3356090" cy="2362506"/>
          </a:xfrm>
        </p:grpSpPr>
        <p:cxnSp>
          <p:nvCxnSpPr>
            <p:cNvPr id="346" name="Google Shape;346;p30"/>
            <p:cNvCxnSpPr>
              <a:stCxn id="347" idx="2"/>
            </p:cNvCxnSpPr>
            <p:nvPr/>
          </p:nvCxnSpPr>
          <p:spPr>
            <a:xfrm>
              <a:off x="2208508" y="2134010"/>
              <a:ext cx="373800" cy="3411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grpSp>
          <p:nvGrpSpPr>
            <p:cNvPr id="348" name="Google Shape;348;p30"/>
            <p:cNvGrpSpPr/>
            <p:nvPr/>
          </p:nvGrpSpPr>
          <p:grpSpPr>
            <a:xfrm>
              <a:off x="530463" y="1210680"/>
              <a:ext cx="3356090" cy="2362506"/>
              <a:chOff x="530463" y="1210680"/>
              <a:chExt cx="3356090" cy="2362506"/>
            </a:xfrm>
          </p:grpSpPr>
          <p:sp>
            <p:nvSpPr>
              <p:cNvPr id="349" name="Google Shape;349;p30"/>
              <p:cNvSpPr/>
              <p:nvPr/>
            </p:nvSpPr>
            <p:spPr>
              <a:xfrm>
                <a:off x="2623982" y="2495734"/>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47" name="Google Shape;347;p30"/>
              <p:cNvSpPr txBox="1"/>
              <p:nvPr/>
            </p:nvSpPr>
            <p:spPr>
              <a:xfrm>
                <a:off x="530463" y="1210680"/>
                <a:ext cx="335609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source sentence.</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Provides initial hidden state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for </a:t>
                </a:r>
                <a:r>
                  <a:rPr lang="en-US" sz="1800">
                    <a:solidFill>
                      <a:srgbClr val="00B050"/>
                    </a:solidFill>
                    <a:latin typeface="Calibri"/>
                    <a:ea typeface="Calibri"/>
                    <a:cs typeface="Calibri"/>
                    <a:sym typeface="Calibri"/>
                  </a:rPr>
                  <a:t>Decoder RNN</a:t>
                </a:r>
                <a:r>
                  <a:rPr lang="en-US" sz="1800">
                    <a:solidFill>
                      <a:schemeClr val="accent6"/>
                    </a:solidFill>
                    <a:latin typeface="Calibri"/>
                    <a:ea typeface="Calibri"/>
                    <a:cs typeface="Calibri"/>
                    <a:sym typeface="Calibri"/>
                  </a:rPr>
                  <a:t>.</a:t>
                </a:r>
                <a:endParaRPr/>
              </a:p>
            </p:txBody>
          </p:sp>
        </p:grpSp>
      </p:grpSp>
      <p:sp>
        <p:nvSpPr>
          <p:cNvPr id="350" name="Google Shape;350;p30"/>
          <p:cNvSpPr/>
          <p:nvPr/>
        </p:nvSpPr>
        <p:spPr>
          <a:xfrm>
            <a:off x="4082139" y="4688319"/>
            <a:ext cx="4873642" cy="646331"/>
          </a:xfrm>
          <a:prstGeom prst="rect">
            <a:avLst/>
          </a:prstGeom>
          <a:noFill/>
          <a:ln cap="flat" cmpd="sng" w="190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00B050"/>
                </a:solidFill>
                <a:latin typeface="Calibri"/>
                <a:ea typeface="Calibri"/>
                <a:cs typeface="Calibri"/>
                <a:sym typeface="Calibri"/>
              </a:rPr>
              <a:t>Decoder RNN </a:t>
            </a:r>
            <a:r>
              <a:rPr lang="en-US" sz="1800">
                <a:solidFill>
                  <a:schemeClr val="dk1"/>
                </a:solidFill>
                <a:latin typeface="Calibri"/>
                <a:ea typeface="Calibri"/>
                <a:cs typeface="Calibri"/>
                <a:sym typeface="Calibri"/>
              </a:rPr>
              <a:t>is a Language Model that generates target sentence conditioned on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a:t>
            </a:r>
            <a:endParaRPr sz="1800">
              <a:solidFill>
                <a:srgbClr val="FF8AD8"/>
              </a:solidFill>
              <a:latin typeface="Calibri"/>
              <a:ea typeface="Calibri"/>
              <a:cs typeface="Calibri"/>
              <a:sym typeface="Calibri"/>
            </a:endParaRPr>
          </a:p>
        </p:txBody>
      </p:sp>
      <p:grpSp>
        <p:nvGrpSpPr>
          <p:cNvPr id="351" name="Google Shape;351;p30"/>
          <p:cNvGrpSpPr/>
          <p:nvPr/>
        </p:nvGrpSpPr>
        <p:grpSpPr>
          <a:xfrm>
            <a:off x="3959520" y="1637761"/>
            <a:ext cx="519159" cy="1125910"/>
            <a:chOff x="3959520" y="1637761"/>
            <a:chExt cx="519159" cy="1125910"/>
          </a:xfrm>
        </p:grpSpPr>
        <p:cxnSp>
          <p:nvCxnSpPr>
            <p:cNvPr id="352" name="Google Shape;352;p30"/>
            <p:cNvCxnSpPr>
              <a:stCxn id="308"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353" name="Google Shape;353;p30"/>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354" name="Google Shape;354;p30"/>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355" name="Google Shape;355;p30"/>
          <p:cNvGrpSpPr/>
          <p:nvPr/>
        </p:nvGrpSpPr>
        <p:grpSpPr>
          <a:xfrm>
            <a:off x="4334641" y="2019072"/>
            <a:ext cx="973138" cy="2367723"/>
            <a:chOff x="4334641" y="2019072"/>
            <a:chExt cx="973138" cy="2367723"/>
          </a:xfrm>
        </p:grpSpPr>
        <p:cxnSp>
          <p:nvCxnSpPr>
            <p:cNvPr id="356" name="Google Shape;356;p30"/>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57" name="Google Shape;357;p30"/>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358" name="Google Shape;358;p30"/>
          <p:cNvGrpSpPr/>
          <p:nvPr/>
        </p:nvGrpSpPr>
        <p:grpSpPr>
          <a:xfrm>
            <a:off x="4558214" y="1634517"/>
            <a:ext cx="588193" cy="1129154"/>
            <a:chOff x="4558214" y="1634517"/>
            <a:chExt cx="588193" cy="1129154"/>
          </a:xfrm>
        </p:grpSpPr>
        <p:cxnSp>
          <p:nvCxnSpPr>
            <p:cNvPr id="359" name="Google Shape;359;p30"/>
            <p:cNvCxnSpPr>
              <a:stCxn id="325"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360" name="Google Shape;360;p3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1" name="Google Shape;361;p30"/>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2" name="Google Shape;362;p30"/>
          <p:cNvGrpSpPr/>
          <p:nvPr/>
        </p:nvGrpSpPr>
        <p:grpSpPr>
          <a:xfrm>
            <a:off x="4957268" y="2010685"/>
            <a:ext cx="965696" cy="2378807"/>
            <a:chOff x="4957268" y="2010685"/>
            <a:chExt cx="965696" cy="2378807"/>
          </a:xfrm>
        </p:grpSpPr>
        <p:cxnSp>
          <p:nvCxnSpPr>
            <p:cNvPr id="363" name="Google Shape;363;p30"/>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64" name="Google Shape;364;p30"/>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5" name="Google Shape;365;p30"/>
          <p:cNvGrpSpPr/>
          <p:nvPr/>
        </p:nvGrpSpPr>
        <p:grpSpPr>
          <a:xfrm>
            <a:off x="5154396" y="1634517"/>
            <a:ext cx="639004" cy="1123707"/>
            <a:chOff x="4533545" y="1639964"/>
            <a:chExt cx="639004" cy="1123707"/>
          </a:xfrm>
        </p:grpSpPr>
        <p:cxnSp>
          <p:nvCxnSpPr>
            <p:cNvPr id="366" name="Google Shape;366;p30"/>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367" name="Google Shape;367;p3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8" name="Google Shape;368;p30"/>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369" name="Google Shape;369;p30"/>
          <p:cNvGrpSpPr/>
          <p:nvPr/>
        </p:nvGrpSpPr>
        <p:grpSpPr>
          <a:xfrm>
            <a:off x="4082139" y="5583461"/>
            <a:ext cx="4873642" cy="646331"/>
            <a:chOff x="4063133" y="5509829"/>
            <a:chExt cx="4873642" cy="646331"/>
          </a:xfrm>
        </p:grpSpPr>
        <p:cxnSp>
          <p:nvCxnSpPr>
            <p:cNvPr id="370" name="Google Shape;370;p30"/>
            <p:cNvCxnSpPr/>
            <p:nvPr/>
          </p:nvCxnSpPr>
          <p:spPr>
            <a:xfrm>
              <a:off x="6499954" y="5975197"/>
              <a:ext cx="452320" cy="0"/>
            </a:xfrm>
            <a:prstGeom prst="straightConnector1">
              <a:avLst/>
            </a:prstGeom>
            <a:noFill/>
            <a:ln cap="flat" cmpd="sng" w="28575">
              <a:solidFill>
                <a:srgbClr val="FF8AD8"/>
              </a:solidFill>
              <a:prstDash val="dot"/>
              <a:round/>
              <a:headEnd len="sm" w="sm" type="none"/>
              <a:tailEnd len="med" w="med" type="stealth"/>
            </a:ln>
          </p:spPr>
        </p:cxnSp>
        <p:sp>
          <p:nvSpPr>
            <p:cNvPr id="371" name="Google Shape;371;p30"/>
            <p:cNvSpPr/>
            <p:nvPr/>
          </p:nvSpPr>
          <p:spPr>
            <a:xfrm>
              <a:off x="4063133" y="5509829"/>
              <a:ext cx="4873642" cy="646331"/>
            </a:xfrm>
            <a:prstGeom prst="rect">
              <a:avLst/>
            </a:prstGeom>
            <a:noFill/>
            <a:ln cap="flat" cmpd="sng" w="19050">
              <a:solidFill>
                <a:srgbClr val="FF8A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8AD8"/>
                  </a:solidFill>
                  <a:latin typeface="Calibri"/>
                  <a:ea typeface="Calibri"/>
                  <a:cs typeface="Calibri"/>
                  <a:sym typeface="Calibri"/>
                </a:rPr>
                <a:t>Note: This diagram shows </a:t>
              </a:r>
              <a:r>
                <a:rPr b="1" lang="en-US" sz="1800">
                  <a:solidFill>
                    <a:srgbClr val="FF8AD8"/>
                  </a:solidFill>
                  <a:latin typeface="Calibri"/>
                  <a:ea typeface="Calibri"/>
                  <a:cs typeface="Calibri"/>
                  <a:sym typeface="Calibri"/>
                </a:rPr>
                <a:t>test time</a:t>
              </a:r>
              <a:r>
                <a:rPr lang="en-US" sz="1800">
                  <a:solidFill>
                    <a:srgbClr val="FF8AD8"/>
                  </a:solidFill>
                  <a:latin typeface="Calibri"/>
                  <a:ea typeface="Calibri"/>
                  <a:cs typeface="Calibri"/>
                  <a:sym typeface="Calibri"/>
                </a:rPr>
                <a:t> behavior: decoder output is fed in           as next step’s input</a:t>
              </a:r>
              <a:endParaRPr/>
            </a:p>
          </p:txBody>
        </p:sp>
      </p:grpSp>
      <p:grpSp>
        <p:nvGrpSpPr>
          <p:cNvPr id="372" name="Google Shape;372;p30"/>
          <p:cNvGrpSpPr/>
          <p:nvPr/>
        </p:nvGrpSpPr>
        <p:grpSpPr>
          <a:xfrm>
            <a:off x="5587367" y="1627128"/>
            <a:ext cx="2894924" cy="2766202"/>
            <a:chOff x="5587367" y="1627128"/>
            <a:chExt cx="2894924" cy="2766202"/>
          </a:xfrm>
        </p:grpSpPr>
        <p:cxnSp>
          <p:nvCxnSpPr>
            <p:cNvPr id="373" name="Google Shape;373;p30"/>
            <p:cNvCxnSpPr>
              <a:stCxn id="335"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74" name="Google Shape;374;p30"/>
            <p:cNvGrpSpPr/>
            <p:nvPr/>
          </p:nvGrpSpPr>
          <p:grpSpPr>
            <a:xfrm rot="5400000">
              <a:off x="5690576" y="2922590"/>
              <a:ext cx="779512" cy="265728"/>
              <a:chOff x="6223414" y="4018641"/>
              <a:chExt cx="776477" cy="280329"/>
            </a:xfrm>
          </p:grpSpPr>
          <p:grpSp>
            <p:nvGrpSpPr>
              <p:cNvPr id="375" name="Google Shape;375;p30"/>
              <p:cNvGrpSpPr/>
              <p:nvPr/>
            </p:nvGrpSpPr>
            <p:grpSpPr>
              <a:xfrm rot="-5400000">
                <a:off x="6550278" y="3846238"/>
                <a:ext cx="112131" cy="616723"/>
                <a:chOff x="1883650" y="2468875"/>
                <a:chExt cx="153620" cy="844910"/>
              </a:xfrm>
            </p:grpSpPr>
            <p:sp>
              <p:nvSpPr>
                <p:cNvPr id="376" name="Google Shape;37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Google Shape;38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81" name="Google Shape;381;p30"/>
            <p:cNvCxnSpPr>
              <a:endCxn id="38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82" name="Google Shape;382;p30"/>
            <p:cNvCxnSpPr>
              <a:stCxn id="38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83" name="Google Shape;383;p30"/>
            <p:cNvCxnSpPr>
              <a:stCxn id="38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84" name="Google Shape;384;p30"/>
            <p:cNvGrpSpPr/>
            <p:nvPr/>
          </p:nvGrpSpPr>
          <p:grpSpPr>
            <a:xfrm rot="5400000">
              <a:off x="6300997" y="2931359"/>
              <a:ext cx="779512" cy="265728"/>
              <a:chOff x="6223414" y="4018641"/>
              <a:chExt cx="776477" cy="280329"/>
            </a:xfrm>
          </p:grpSpPr>
          <p:grpSp>
            <p:nvGrpSpPr>
              <p:cNvPr id="385" name="Google Shape;385;p30"/>
              <p:cNvGrpSpPr/>
              <p:nvPr/>
            </p:nvGrpSpPr>
            <p:grpSpPr>
              <a:xfrm rot="-5400000">
                <a:off x="6550278" y="3846238"/>
                <a:ext cx="112131" cy="616723"/>
                <a:chOff x="1883650" y="2468875"/>
                <a:chExt cx="153620" cy="844910"/>
              </a:xfrm>
            </p:grpSpPr>
            <p:sp>
              <p:nvSpPr>
                <p:cNvPr id="386" name="Google Shape;38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0" name="Google Shape;39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91" name="Google Shape;391;p30"/>
            <p:cNvCxnSpPr>
              <a:endCxn id="39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92" name="Google Shape;392;p30"/>
            <p:cNvCxnSpPr>
              <a:stCxn id="39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93" name="Google Shape;393;p30"/>
            <p:cNvCxnSpPr>
              <a:stCxn id="39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94" name="Google Shape;394;p30"/>
            <p:cNvGrpSpPr/>
            <p:nvPr/>
          </p:nvGrpSpPr>
          <p:grpSpPr>
            <a:xfrm rot="5400000">
              <a:off x="6916667" y="2922590"/>
              <a:ext cx="779512" cy="265728"/>
              <a:chOff x="6223414" y="4018641"/>
              <a:chExt cx="776477" cy="280329"/>
            </a:xfrm>
          </p:grpSpPr>
          <p:grpSp>
            <p:nvGrpSpPr>
              <p:cNvPr id="395" name="Google Shape;395;p30"/>
              <p:cNvGrpSpPr/>
              <p:nvPr/>
            </p:nvGrpSpPr>
            <p:grpSpPr>
              <a:xfrm rot="-5400000">
                <a:off x="6550278" y="3846238"/>
                <a:ext cx="112131" cy="616723"/>
                <a:chOff x="1883650" y="2468875"/>
                <a:chExt cx="153620" cy="844910"/>
              </a:xfrm>
            </p:grpSpPr>
            <p:sp>
              <p:nvSpPr>
                <p:cNvPr id="396" name="Google Shape;39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Google Shape;40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01" name="Google Shape;401;p30"/>
            <p:cNvCxnSpPr>
              <a:endCxn id="40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02" name="Google Shape;402;p30"/>
            <p:cNvCxnSpPr>
              <a:stCxn id="40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403" name="Google Shape;403;p30"/>
            <p:cNvCxnSpPr>
              <a:stCxn id="40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404" name="Google Shape;404;p30"/>
            <p:cNvGrpSpPr/>
            <p:nvPr/>
          </p:nvGrpSpPr>
          <p:grpSpPr>
            <a:xfrm rot="5400000">
              <a:off x="7503523" y="2922590"/>
              <a:ext cx="779512" cy="265728"/>
              <a:chOff x="6223414" y="4018641"/>
              <a:chExt cx="776477" cy="280329"/>
            </a:xfrm>
          </p:grpSpPr>
          <p:grpSp>
            <p:nvGrpSpPr>
              <p:cNvPr id="405" name="Google Shape;405;p30"/>
              <p:cNvGrpSpPr/>
              <p:nvPr/>
            </p:nvGrpSpPr>
            <p:grpSpPr>
              <a:xfrm rot="-5400000">
                <a:off x="6550278" y="3846238"/>
                <a:ext cx="112131" cy="616723"/>
                <a:chOff x="1883650" y="2468875"/>
                <a:chExt cx="153620" cy="844910"/>
              </a:xfrm>
            </p:grpSpPr>
            <p:sp>
              <p:nvSpPr>
                <p:cNvPr id="406" name="Google Shape;40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 name="Google Shape;41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11" name="Google Shape;411;p30"/>
            <p:cNvCxnSpPr>
              <a:endCxn id="41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12" name="Google Shape;412;p30"/>
            <p:cNvCxnSpPr>
              <a:stCxn id="41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413" name="Google Shape;413;p30"/>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4" name="Google Shape;414;p30"/>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5" name="Google Shape;415;p30"/>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6" name="Google Shape;416;p30"/>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417" name="Google Shape;417;p30"/>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418" name="Google Shape;418;p30"/>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419" name="Google Shape;419;p30"/>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0" name="Google Shape;420;p3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1" name="Google Shape;421;p30"/>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2" name="Google Shape;422;p30"/>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Assignment 3</a:t>
            </a:r>
            <a:endParaRPr/>
          </a:p>
        </p:txBody>
      </p:sp>
      <p:sp>
        <p:nvSpPr>
          <p:cNvPr id="94" name="Google Shape;94;p1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40"/>
              </a:spcBef>
              <a:spcAft>
                <a:spcPts val="0"/>
              </a:spcAft>
              <a:buClr>
                <a:srgbClr val="CC0000"/>
              </a:buClr>
              <a:buSzPts val="2200"/>
              <a:buFont typeface="Times"/>
              <a:buChar char="•"/>
            </a:pPr>
            <a:r>
              <a:rPr lang="en-US" sz="2200"/>
              <a:t>Chat bot</a:t>
            </a:r>
            <a:endParaRPr sz="2200"/>
          </a:p>
          <a:p>
            <a:pPr indent="-342900" lvl="0" marL="342900" marR="0" rtl="0" algn="l">
              <a:spcBef>
                <a:spcPts val="440"/>
              </a:spcBef>
              <a:spcAft>
                <a:spcPts val="0"/>
              </a:spcAft>
              <a:buClr>
                <a:srgbClr val="CC0000"/>
              </a:buClr>
              <a:buSzPts val="2200"/>
              <a:buFont typeface="Times"/>
              <a:buChar char="•"/>
            </a:pPr>
            <a:r>
              <a:rPr lang="en-US" sz="2200"/>
              <a:t>Language model</a:t>
            </a:r>
            <a:endParaRPr sz="2200"/>
          </a:p>
          <a:p>
            <a:pPr indent="-342900" lvl="0" marL="342900" marR="0" rtl="0" algn="l">
              <a:spcBef>
                <a:spcPts val="440"/>
              </a:spcBef>
              <a:spcAft>
                <a:spcPts val="0"/>
              </a:spcAft>
              <a:buClr>
                <a:srgbClr val="CC0000"/>
              </a:buClr>
              <a:buSzPts val="2200"/>
              <a:buFont typeface="Times"/>
              <a:buChar char="•"/>
            </a:pPr>
            <a:r>
              <a:rPr lang="en-US" sz="2200"/>
              <a:t>Word vector transformation</a:t>
            </a:r>
            <a:endParaRPr sz="2200"/>
          </a:p>
          <a:p>
            <a:pPr indent="-342900" lvl="0" marL="342900" marR="0" rtl="0" algn="l">
              <a:spcBef>
                <a:spcPts val="440"/>
              </a:spcBef>
              <a:spcAft>
                <a:spcPts val="0"/>
              </a:spcAft>
              <a:buClr>
                <a:srgbClr val="CC0000"/>
              </a:buClr>
              <a:buSzPts val="2200"/>
              <a:buFont typeface="Times"/>
              <a:buChar char="•"/>
            </a:pPr>
            <a:r>
              <a:rPr lang="en-US" sz="2200"/>
              <a:t>Project of choice</a:t>
            </a:r>
            <a:endParaRPr sz="2200"/>
          </a:p>
        </p:txBody>
      </p:sp>
      <p:sp>
        <p:nvSpPr>
          <p:cNvPr id="95" name="Google Shape;95;p1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96" name="Google Shape;96;p13"/>
          <p:cNvPicPr preferRelativeResize="0"/>
          <p:nvPr/>
        </p:nvPicPr>
        <p:blipFill>
          <a:blip r:embed="rId3">
            <a:alphaModFix/>
          </a:blip>
          <a:stretch>
            <a:fillRect/>
          </a:stretch>
        </p:blipFill>
        <p:spPr>
          <a:xfrm>
            <a:off x="6256350" y="1478024"/>
            <a:ext cx="1437316" cy="18142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429" name="Google Shape;429;p3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a:t>
            </a: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model is an example of a </a:t>
            </a:r>
            <a:br>
              <a:rPr b="0" i="0" lang="en-US" sz="2400" u="none" cap="none" strike="noStrike">
                <a:solidFill>
                  <a:schemeClr val="dk1"/>
                </a:solidFill>
                <a:latin typeface="Calibri"/>
                <a:ea typeface="Calibri"/>
                <a:cs typeface="Calibri"/>
                <a:sym typeface="Calibri"/>
              </a:rPr>
            </a:br>
            <a:r>
              <a:rPr b="1" i="0" lang="en-US" sz="2400" u="none" cap="none" strike="noStrike">
                <a:solidFill>
                  <a:schemeClr val="accent3"/>
                </a:solidFill>
                <a:latin typeface="Calibri"/>
                <a:ea typeface="Calibri"/>
                <a:cs typeface="Calibri"/>
                <a:sym typeface="Calibri"/>
              </a:rPr>
              <a:t>Conditional Language Model</a:t>
            </a:r>
            <a:r>
              <a:rPr b="0" i="0" lang="en-US" sz="2400" u="none" cap="none" strike="noStrike">
                <a:solidFill>
                  <a:schemeClr val="dk1"/>
                </a:solidFill>
                <a:latin typeface="Calibri"/>
                <a:ea typeface="Calibri"/>
                <a:cs typeface="Calibri"/>
                <a:sym typeface="Calibri"/>
              </a:rPr>
              <a:t>.</a:t>
            </a:r>
            <a:endParaRPr b="1" i="0" sz="2400" u="none" cap="none" strike="noStrike">
              <a:solidFill>
                <a:schemeClr val="accent3"/>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Language Model </a:t>
            </a:r>
            <a:r>
              <a:rPr b="0" i="0" lang="en-US" sz="2000" u="none" cap="none" strike="noStrike">
                <a:solidFill>
                  <a:schemeClr val="dk1"/>
                </a:solidFill>
                <a:latin typeface="Calibri"/>
                <a:ea typeface="Calibri"/>
                <a:cs typeface="Calibri"/>
                <a:sym typeface="Calibri"/>
              </a:rPr>
              <a:t>because the decoder is predicting the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next word of the target sentence </a:t>
            </a:r>
            <a:r>
              <a:rPr b="0" i="1" lang="en-US" sz="2000" u="none" cap="none" strike="noStrike">
                <a:solidFill>
                  <a:schemeClr val="dk1"/>
                </a:solidFill>
                <a:latin typeface="Calibri"/>
                <a:ea typeface="Calibri"/>
                <a:cs typeface="Calibri"/>
                <a:sym typeface="Calibri"/>
              </a:rPr>
              <a:t>y</a:t>
            </a:r>
            <a:endParaRPr b="0" i="0" sz="2000" u="none" cap="none" strike="noStrike">
              <a:solidFill>
                <a:schemeClr val="dk1"/>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Conditional </a:t>
            </a:r>
            <a:r>
              <a:rPr b="0" i="0" lang="en-US" sz="2000" u="none" cap="none" strike="noStrike">
                <a:solidFill>
                  <a:schemeClr val="dk1"/>
                </a:solidFill>
                <a:latin typeface="Calibri"/>
                <a:ea typeface="Calibri"/>
                <a:cs typeface="Calibri"/>
                <a:sym typeface="Calibri"/>
              </a:rPr>
              <a:t>because its predictions are </a:t>
            </a:r>
            <a:r>
              <a:rPr b="0" i="1" lang="en-US" sz="2000" u="none" cap="none" strike="noStrike">
                <a:solidFill>
                  <a:schemeClr val="dk1"/>
                </a:solidFill>
                <a:latin typeface="Calibri"/>
                <a:ea typeface="Calibri"/>
                <a:cs typeface="Calibri"/>
                <a:sym typeface="Calibri"/>
              </a:rPr>
              <a:t>also</a:t>
            </a:r>
            <a:r>
              <a:rPr b="0" i="0" lang="en-US" sz="2000" u="none" cap="none" strike="noStrike">
                <a:solidFill>
                  <a:schemeClr val="dk1"/>
                </a:solidFill>
                <a:latin typeface="Calibri"/>
                <a:ea typeface="Calibri"/>
                <a:cs typeface="Calibri"/>
                <a:sym typeface="Calibri"/>
              </a:rPr>
              <a:t> conditioned on the source sentence </a:t>
            </a:r>
            <a:r>
              <a:rPr b="0" i="1" lang="en-US" sz="2000" u="none" cap="none" strike="noStrike">
                <a:solidFill>
                  <a:schemeClr val="dk1"/>
                </a:solidFill>
                <a:latin typeface="Calibri"/>
                <a:ea typeface="Calibri"/>
                <a:cs typeface="Calibri"/>
                <a:sym typeface="Calibri"/>
              </a:rPr>
              <a:t>x</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directly calculates            :</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a:t>
            </a:r>
            <a:r>
              <a:rPr b="0" i="0" lang="en-US" sz="2400" u="none" cap="none" strike="noStrike">
                <a:solidFill>
                  <a:srgbClr val="3A87FF"/>
                </a:solidFill>
                <a:latin typeface="Calibri"/>
                <a:ea typeface="Calibri"/>
                <a:cs typeface="Calibri"/>
                <a:sym typeface="Calibri"/>
              </a:rPr>
              <a:t>train</a:t>
            </a:r>
            <a:r>
              <a:rPr b="0" i="0" lang="en-US" sz="2400" u="none" cap="none" strike="noStrike">
                <a:solidFill>
                  <a:schemeClr val="dk1"/>
                </a:solidFill>
                <a:latin typeface="Calibri"/>
                <a:ea typeface="Calibri"/>
                <a:cs typeface="Calibri"/>
                <a:sym typeface="Calibri"/>
              </a:rPr>
              <a:t> a NMT system?</a:t>
            </a:r>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Answer</a:t>
            </a:r>
            <a:r>
              <a:rPr b="0" i="0" lang="en-US" sz="2400" u="none" cap="none" strike="noStrike">
                <a:solidFill>
                  <a:schemeClr val="dk1"/>
                </a:solidFill>
                <a:latin typeface="Calibri"/>
                <a:ea typeface="Calibri"/>
                <a:cs typeface="Calibri"/>
                <a:sym typeface="Calibri"/>
              </a:rPr>
              <a:t>: Get a big parallel corpus…</a:t>
            </a:r>
            <a:endParaRPr b="1" i="0" sz="2400" u="sng" cap="none" strike="noStrike">
              <a:solidFill>
                <a:schemeClr val="dk1"/>
              </a:solidFill>
              <a:latin typeface="Calibri"/>
              <a:ea typeface="Calibri"/>
              <a:cs typeface="Calibri"/>
              <a:sym typeface="Calibri"/>
            </a:endParaRPr>
          </a:p>
        </p:txBody>
      </p:sp>
      <p:sp>
        <p:nvSpPr>
          <p:cNvPr id="430" name="Google Shape;430;p3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31" name="Google Shape;431;p31"/>
          <p:cNvGrpSpPr/>
          <p:nvPr/>
        </p:nvGrpSpPr>
        <p:grpSpPr>
          <a:xfrm>
            <a:off x="706055" y="3557758"/>
            <a:ext cx="7731889" cy="1826244"/>
            <a:chOff x="706055" y="3557758"/>
            <a:chExt cx="7731889" cy="1826244"/>
          </a:xfrm>
        </p:grpSpPr>
        <p:sp>
          <p:nvSpPr>
            <p:cNvPr id="432" name="Google Shape;432;p31"/>
            <p:cNvSpPr txBox="1"/>
            <p:nvPr/>
          </p:nvSpPr>
          <p:spPr>
            <a:xfrm>
              <a:off x="4328932" y="4737671"/>
              <a:ext cx="41090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accent3"/>
                  </a:solidFill>
                  <a:latin typeface="Calibri"/>
                  <a:ea typeface="Calibri"/>
                  <a:cs typeface="Calibri"/>
                  <a:sym typeface="Calibri"/>
                </a:rPr>
                <a:t>Probability of next target word, given target words so far and source sentence </a:t>
              </a:r>
              <a:r>
                <a:rPr i="1" lang="en-US" sz="1800">
                  <a:solidFill>
                    <a:schemeClr val="accent3"/>
                  </a:solidFill>
                  <a:latin typeface="Calibri"/>
                  <a:ea typeface="Calibri"/>
                  <a:cs typeface="Calibri"/>
                  <a:sym typeface="Calibri"/>
                </a:rPr>
                <a:t>x</a:t>
              </a:r>
              <a:endParaRPr sz="1800">
                <a:solidFill>
                  <a:schemeClr val="accent3"/>
                </a:solidFill>
                <a:latin typeface="Calibri"/>
                <a:ea typeface="Calibri"/>
                <a:cs typeface="Calibri"/>
                <a:sym typeface="Calibri"/>
              </a:endParaRPr>
            </a:p>
          </p:txBody>
        </p:sp>
        <p:sp>
          <p:nvSpPr>
            <p:cNvPr id="433" name="Google Shape;433;p31"/>
            <p:cNvSpPr/>
            <p:nvPr/>
          </p:nvSpPr>
          <p:spPr>
            <a:xfrm rot="-5400000">
              <a:off x="7085154" y="3384881"/>
              <a:ext cx="271031" cy="2434549"/>
            </a:xfrm>
            <a:prstGeom prst="leftBrace">
              <a:avLst>
                <a:gd fmla="val 39130" name="adj1"/>
                <a:gd fmla="val 50000" name="adj2"/>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pic>
          <p:nvPicPr>
            <p:cNvPr id="434" name="Google Shape;434;p31"/>
            <p:cNvPicPr preferRelativeResize="0"/>
            <p:nvPr/>
          </p:nvPicPr>
          <p:blipFill rotWithShape="1">
            <a:blip r:embed="rId3">
              <a:alphaModFix/>
            </a:blip>
            <a:srcRect b="0" l="0" r="0" t="0"/>
            <a:stretch/>
          </p:blipFill>
          <p:spPr>
            <a:xfrm>
              <a:off x="706055" y="4012198"/>
              <a:ext cx="7731889" cy="454441"/>
            </a:xfrm>
            <a:prstGeom prst="rect">
              <a:avLst/>
            </a:prstGeom>
            <a:noFill/>
            <a:ln>
              <a:noFill/>
            </a:ln>
          </p:spPr>
        </p:pic>
        <p:pic>
          <p:nvPicPr>
            <p:cNvPr id="435" name="Google Shape;435;p31"/>
            <p:cNvPicPr preferRelativeResize="0"/>
            <p:nvPr/>
          </p:nvPicPr>
          <p:blipFill rotWithShape="1">
            <a:blip r:embed="rId3">
              <a:alphaModFix/>
            </a:blip>
            <a:srcRect b="0" l="0" r="89159" t="0"/>
            <a:stretch/>
          </p:blipFill>
          <p:spPr>
            <a:xfrm>
              <a:off x="3641202" y="3557758"/>
              <a:ext cx="838200" cy="454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Training a Neural Machine Translation system</a:t>
            </a:r>
            <a:endParaRPr/>
          </a:p>
        </p:txBody>
      </p:sp>
      <p:sp>
        <p:nvSpPr>
          <p:cNvPr id="442" name="Google Shape;442;p3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43" name="Google Shape;443;p32"/>
          <p:cNvGrpSpPr/>
          <p:nvPr/>
        </p:nvGrpSpPr>
        <p:grpSpPr>
          <a:xfrm>
            <a:off x="-39493" y="2941661"/>
            <a:ext cx="3071499" cy="1808835"/>
            <a:chOff x="-39493" y="2941661"/>
            <a:chExt cx="3071499" cy="1808835"/>
          </a:xfrm>
        </p:grpSpPr>
        <p:grpSp>
          <p:nvGrpSpPr>
            <p:cNvPr id="444" name="Google Shape;444;p32"/>
            <p:cNvGrpSpPr/>
            <p:nvPr/>
          </p:nvGrpSpPr>
          <p:grpSpPr>
            <a:xfrm rot="5400000">
              <a:off x="696439" y="3618277"/>
              <a:ext cx="779512" cy="265728"/>
              <a:chOff x="6223414" y="4018641"/>
              <a:chExt cx="776477" cy="280329"/>
            </a:xfrm>
          </p:grpSpPr>
          <p:grpSp>
            <p:nvGrpSpPr>
              <p:cNvPr id="445" name="Google Shape;445;p32"/>
              <p:cNvGrpSpPr/>
              <p:nvPr/>
            </p:nvGrpSpPr>
            <p:grpSpPr>
              <a:xfrm rot="-5400000">
                <a:off x="6550278" y="3846238"/>
                <a:ext cx="112131" cy="616723"/>
                <a:chOff x="1883650" y="2468875"/>
                <a:chExt cx="153620" cy="844910"/>
              </a:xfrm>
            </p:grpSpPr>
            <p:sp>
              <p:nvSpPr>
                <p:cNvPr id="446" name="Google Shape;446;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0" name="Google Shape;450;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51" name="Google Shape;451;p32"/>
            <p:cNvCxnSpPr>
              <a:endCxn id="450" idx="3"/>
            </p:cNvCxnSpPr>
            <p:nvPr/>
          </p:nvCxnSpPr>
          <p:spPr>
            <a:xfrm rot="10800000">
              <a:off x="1086195"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52" name="Google Shape;452;p32"/>
            <p:cNvCxnSpPr>
              <a:stCxn id="450" idx="0"/>
            </p:cNvCxnSpPr>
            <p:nvPr/>
          </p:nvCxnSpPr>
          <p:spPr>
            <a:xfrm>
              <a:off x="1219059" y="3751141"/>
              <a:ext cx="344700" cy="0"/>
            </a:xfrm>
            <a:prstGeom prst="straightConnector1">
              <a:avLst/>
            </a:prstGeom>
            <a:noFill/>
            <a:ln cap="flat" cmpd="sng" w="19050">
              <a:solidFill>
                <a:srgbClr val="7F7F7F"/>
              </a:solidFill>
              <a:prstDash val="solid"/>
              <a:round/>
              <a:headEnd len="sm" w="sm" type="none"/>
              <a:tailEnd len="med" w="med" type="stealth"/>
            </a:ln>
          </p:spPr>
        </p:cxnSp>
        <p:sp>
          <p:nvSpPr>
            <p:cNvPr id="453" name="Google Shape;453;p32"/>
            <p:cNvSpPr txBox="1"/>
            <p:nvPr/>
          </p:nvSpPr>
          <p:spPr>
            <a:xfrm rot="-5400000">
              <a:off x="-664307" y="356647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454" name="Google Shape;454;p32"/>
            <p:cNvSpPr/>
            <p:nvPr/>
          </p:nvSpPr>
          <p:spPr>
            <a:xfrm>
              <a:off x="322695" y="336138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455" name="Google Shape;455;p32"/>
            <p:cNvGrpSpPr/>
            <p:nvPr/>
          </p:nvGrpSpPr>
          <p:grpSpPr>
            <a:xfrm rot="5400000">
              <a:off x="1304051" y="3612378"/>
              <a:ext cx="779512" cy="265728"/>
              <a:chOff x="6223414" y="4018641"/>
              <a:chExt cx="776477" cy="280329"/>
            </a:xfrm>
          </p:grpSpPr>
          <p:grpSp>
            <p:nvGrpSpPr>
              <p:cNvPr id="456" name="Google Shape;456;p32"/>
              <p:cNvGrpSpPr/>
              <p:nvPr/>
            </p:nvGrpSpPr>
            <p:grpSpPr>
              <a:xfrm rot="-5400000">
                <a:off x="6550278" y="3846238"/>
                <a:ext cx="112131" cy="616723"/>
                <a:chOff x="1883650" y="2468875"/>
                <a:chExt cx="153620" cy="844910"/>
              </a:xfrm>
            </p:grpSpPr>
            <p:sp>
              <p:nvSpPr>
                <p:cNvPr id="457" name="Google Shape;457;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Google Shape;461;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62" name="Google Shape;462;p32"/>
            <p:cNvCxnSpPr>
              <a:endCxn id="461" idx="3"/>
            </p:cNvCxnSpPr>
            <p:nvPr/>
          </p:nvCxnSpPr>
          <p:spPr>
            <a:xfrm rot="10800000">
              <a:off x="1693807"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63" name="Google Shape;463;p32"/>
            <p:cNvCxnSpPr>
              <a:stCxn id="461" idx="0"/>
            </p:cNvCxnSpPr>
            <p:nvPr/>
          </p:nvCxnSpPr>
          <p:spPr>
            <a:xfrm>
              <a:off x="1826671"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64" name="Google Shape;464;p32"/>
            <p:cNvGrpSpPr/>
            <p:nvPr/>
          </p:nvGrpSpPr>
          <p:grpSpPr>
            <a:xfrm rot="5400000">
              <a:off x="1898965" y="3612378"/>
              <a:ext cx="779512" cy="265728"/>
              <a:chOff x="6223414" y="4018641"/>
              <a:chExt cx="776477" cy="280329"/>
            </a:xfrm>
          </p:grpSpPr>
          <p:grpSp>
            <p:nvGrpSpPr>
              <p:cNvPr id="465" name="Google Shape;465;p32"/>
              <p:cNvGrpSpPr/>
              <p:nvPr/>
            </p:nvGrpSpPr>
            <p:grpSpPr>
              <a:xfrm rot="-5400000">
                <a:off x="6550278" y="3846238"/>
                <a:ext cx="112131" cy="616723"/>
                <a:chOff x="1883650" y="2468875"/>
                <a:chExt cx="153620" cy="844910"/>
              </a:xfrm>
            </p:grpSpPr>
            <p:sp>
              <p:nvSpPr>
                <p:cNvPr id="466" name="Google Shape;466;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0" name="Google Shape;470;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71" name="Google Shape;471;p32"/>
            <p:cNvCxnSpPr>
              <a:endCxn id="470" idx="3"/>
            </p:cNvCxnSpPr>
            <p:nvPr/>
          </p:nvCxnSpPr>
          <p:spPr>
            <a:xfrm rot="10800000">
              <a:off x="2288721"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72" name="Google Shape;472;p32"/>
            <p:cNvCxnSpPr>
              <a:stCxn id="470" idx="0"/>
            </p:cNvCxnSpPr>
            <p:nvPr/>
          </p:nvCxnSpPr>
          <p:spPr>
            <a:xfrm>
              <a:off x="2421585"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73" name="Google Shape;473;p32"/>
            <p:cNvGrpSpPr/>
            <p:nvPr/>
          </p:nvGrpSpPr>
          <p:grpSpPr>
            <a:xfrm rot="5400000">
              <a:off x="2509386" y="3609508"/>
              <a:ext cx="779512" cy="265728"/>
              <a:chOff x="6223414" y="4018641"/>
              <a:chExt cx="776477" cy="280329"/>
            </a:xfrm>
          </p:grpSpPr>
          <p:grpSp>
            <p:nvGrpSpPr>
              <p:cNvPr id="474" name="Google Shape;474;p32"/>
              <p:cNvGrpSpPr/>
              <p:nvPr/>
            </p:nvGrpSpPr>
            <p:grpSpPr>
              <a:xfrm rot="-5400000">
                <a:off x="6550278" y="3846238"/>
                <a:ext cx="112131" cy="616723"/>
                <a:chOff x="1883650" y="2468875"/>
                <a:chExt cx="153620" cy="844910"/>
              </a:xfrm>
            </p:grpSpPr>
            <p:sp>
              <p:nvSpPr>
                <p:cNvPr id="475" name="Google Shape;475;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9" name="Google Shape;479;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80" name="Google Shape;480;p32"/>
            <p:cNvCxnSpPr>
              <a:endCxn id="479" idx="3"/>
            </p:cNvCxnSpPr>
            <p:nvPr/>
          </p:nvCxnSpPr>
          <p:spPr>
            <a:xfrm rot="10800000">
              <a:off x="2899142" y="4132128"/>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481" name="Google Shape;481;p32"/>
          <p:cNvGrpSpPr/>
          <p:nvPr/>
        </p:nvGrpSpPr>
        <p:grpSpPr>
          <a:xfrm>
            <a:off x="343044" y="4752327"/>
            <a:ext cx="8099752" cy="998787"/>
            <a:chOff x="343044" y="4752327"/>
            <a:chExt cx="8099752" cy="998787"/>
          </a:xfrm>
        </p:grpSpPr>
        <p:sp>
          <p:nvSpPr>
            <p:cNvPr id="482" name="Google Shape;482;p32"/>
            <p:cNvSpPr txBox="1"/>
            <p:nvPr/>
          </p:nvSpPr>
          <p:spPr>
            <a:xfrm>
              <a:off x="343044" y="5381782"/>
              <a:ext cx="331194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(from corpus)</a:t>
              </a:r>
              <a:endParaRPr/>
            </a:p>
          </p:txBody>
        </p:sp>
        <p:sp>
          <p:nvSpPr>
            <p:cNvPr id="483" name="Google Shape;483;p32"/>
            <p:cNvSpPr/>
            <p:nvPr/>
          </p:nvSpPr>
          <p:spPr>
            <a:xfrm rot="-5400000">
              <a:off x="2023910" y="407179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484" name="Google Shape;484;p32"/>
            <p:cNvSpPr txBox="1"/>
            <p:nvPr/>
          </p:nvSpPr>
          <p:spPr>
            <a:xfrm>
              <a:off x="3746839" y="475232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485" name="Google Shape;485;p32"/>
            <p:cNvSpPr txBox="1"/>
            <p:nvPr/>
          </p:nvSpPr>
          <p:spPr>
            <a:xfrm>
              <a:off x="887708" y="476134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sp>
          <p:nvSpPr>
            <p:cNvPr id="486" name="Google Shape;486;p32"/>
            <p:cNvSpPr txBox="1"/>
            <p:nvPr/>
          </p:nvSpPr>
          <p:spPr>
            <a:xfrm>
              <a:off x="3950989" y="5361927"/>
              <a:ext cx="37699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(from corpus)</a:t>
              </a:r>
              <a:endParaRPr/>
            </a:p>
          </p:txBody>
        </p:sp>
        <p:sp>
          <p:nvSpPr>
            <p:cNvPr id="487" name="Google Shape;487;p32"/>
            <p:cNvSpPr/>
            <p:nvPr/>
          </p:nvSpPr>
          <p:spPr>
            <a:xfrm rot="-5400000">
              <a:off x="5854728" y="3034192"/>
              <a:ext cx="271031" cy="448680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sp>
        <p:nvSpPr>
          <p:cNvPr id="488" name="Google Shape;488;p32"/>
          <p:cNvSpPr txBox="1"/>
          <p:nvPr/>
        </p:nvSpPr>
        <p:spPr>
          <a:xfrm>
            <a:off x="2035679" y="5971450"/>
            <a:ext cx="4337289" cy="646331"/>
          </a:xfrm>
          <a:prstGeom prst="rect">
            <a:avLst/>
          </a:prstGeom>
          <a:noFill/>
          <a:ln cap="flat" cmpd="sng" w="19050">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Seq2seq is optimized as a </a:t>
            </a:r>
            <a:r>
              <a:rPr b="1" lang="en-US" sz="1800" u="sng">
                <a:solidFill>
                  <a:srgbClr val="3A87FF"/>
                </a:solidFill>
                <a:latin typeface="Calibri"/>
                <a:ea typeface="Calibri"/>
                <a:cs typeface="Calibri"/>
                <a:sym typeface="Calibri"/>
              </a:rPr>
              <a:t>single system.</a:t>
            </a:r>
            <a:r>
              <a:rPr lang="en-US" sz="1800">
                <a:solidFill>
                  <a:srgbClr val="3A87FF"/>
                </a:solidFill>
                <a:latin typeface="Calibri"/>
                <a:ea typeface="Calibri"/>
                <a:cs typeface="Calibri"/>
                <a:sym typeface="Calibri"/>
              </a:rPr>
              <a:t> </a:t>
            </a:r>
            <a:endParaRPr/>
          </a:p>
          <a:p>
            <a:pPr indent="0" lvl="0" marL="0" marR="0" rtl="0" algn="ctr">
              <a:spcBef>
                <a:spcPts val="0"/>
              </a:spcBef>
              <a:spcAft>
                <a:spcPts val="0"/>
              </a:spcAft>
              <a:buNone/>
            </a:pPr>
            <a:r>
              <a:rPr lang="en-US" sz="1800">
                <a:solidFill>
                  <a:srgbClr val="3A87FF"/>
                </a:solidFill>
                <a:latin typeface="Calibri"/>
                <a:ea typeface="Calibri"/>
                <a:cs typeface="Calibri"/>
                <a:sym typeface="Calibri"/>
              </a:rPr>
              <a:t>Backpropagation operates “</a:t>
            </a:r>
            <a:r>
              <a:rPr i="1" lang="en-US" sz="1800">
                <a:solidFill>
                  <a:srgbClr val="3A87FF"/>
                </a:solidFill>
                <a:latin typeface="Calibri"/>
                <a:ea typeface="Calibri"/>
                <a:cs typeface="Calibri"/>
                <a:sym typeface="Calibri"/>
              </a:rPr>
              <a:t>end to end”</a:t>
            </a:r>
            <a:r>
              <a:rPr lang="en-US" sz="1800">
                <a:solidFill>
                  <a:srgbClr val="3A87FF"/>
                </a:solidFill>
                <a:latin typeface="Calibri"/>
                <a:ea typeface="Calibri"/>
                <a:cs typeface="Calibri"/>
                <a:sym typeface="Calibri"/>
              </a:rPr>
              <a:t>.</a:t>
            </a:r>
            <a:endParaRPr b="1" sz="1800" u="sng">
              <a:solidFill>
                <a:srgbClr val="3A87FF"/>
              </a:solidFill>
              <a:latin typeface="Calibri"/>
              <a:ea typeface="Calibri"/>
              <a:cs typeface="Calibri"/>
              <a:sym typeface="Calibri"/>
            </a:endParaRPr>
          </a:p>
        </p:txBody>
      </p:sp>
      <p:grpSp>
        <p:nvGrpSpPr>
          <p:cNvPr id="489" name="Google Shape;489;p32"/>
          <p:cNvGrpSpPr/>
          <p:nvPr/>
        </p:nvGrpSpPr>
        <p:grpSpPr>
          <a:xfrm>
            <a:off x="3032006" y="2333795"/>
            <a:ext cx="6111993" cy="2416702"/>
            <a:chOff x="3032006" y="2333795"/>
            <a:chExt cx="6111993" cy="2416702"/>
          </a:xfrm>
        </p:grpSpPr>
        <p:cxnSp>
          <p:nvCxnSpPr>
            <p:cNvPr id="490" name="Google Shape;490;p32"/>
            <p:cNvCxnSpPr>
              <a:stCxn id="479" idx="0"/>
              <a:endCxn id="491" idx="2"/>
            </p:cNvCxnSpPr>
            <p:nvPr/>
          </p:nvCxnSpPr>
          <p:spPr>
            <a:xfrm>
              <a:off x="3032006" y="374237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492" name="Google Shape;492;p32"/>
            <p:cNvGrpSpPr/>
            <p:nvPr/>
          </p:nvGrpSpPr>
          <p:grpSpPr>
            <a:xfrm>
              <a:off x="4031343" y="2333795"/>
              <a:ext cx="5112656" cy="2416702"/>
              <a:chOff x="4031343" y="2333795"/>
              <a:chExt cx="5112656" cy="2416702"/>
            </a:xfrm>
          </p:grpSpPr>
          <p:grpSp>
            <p:nvGrpSpPr>
              <p:cNvPr id="493" name="Google Shape;493;p32"/>
              <p:cNvGrpSpPr/>
              <p:nvPr/>
            </p:nvGrpSpPr>
            <p:grpSpPr>
              <a:xfrm rot="5400000">
                <a:off x="3814569" y="3609508"/>
                <a:ext cx="779512" cy="265728"/>
                <a:chOff x="6223414" y="4018641"/>
                <a:chExt cx="776477" cy="280329"/>
              </a:xfrm>
            </p:grpSpPr>
            <p:grpSp>
              <p:nvGrpSpPr>
                <p:cNvPr id="494" name="Google Shape;494;p32"/>
                <p:cNvGrpSpPr/>
                <p:nvPr/>
              </p:nvGrpSpPr>
              <p:grpSpPr>
                <a:xfrm rot="-5400000">
                  <a:off x="6550278" y="3846238"/>
                  <a:ext cx="112131" cy="616723"/>
                  <a:chOff x="1883650" y="2468875"/>
                  <a:chExt cx="153620" cy="844910"/>
                </a:xfrm>
              </p:grpSpPr>
              <p:sp>
                <p:nvSpPr>
                  <p:cNvPr id="495" name="Google Shape;495;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1" name="Google Shape;491;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99" name="Google Shape;499;p32"/>
              <p:cNvCxnSpPr>
                <a:endCxn id="491" idx="3"/>
              </p:cNvCxnSpPr>
              <p:nvPr/>
            </p:nvCxnSpPr>
            <p:spPr>
              <a:xfrm rot="10800000">
                <a:off x="4204325"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00" name="Google Shape;500;p32"/>
              <p:cNvCxnSpPr>
                <a:stCxn id="491" idx="0"/>
              </p:cNvCxnSpPr>
              <p:nvPr/>
            </p:nvCxnSpPr>
            <p:spPr>
              <a:xfrm>
                <a:off x="4337189" y="374237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501" name="Google Shape;501;p32"/>
              <p:cNvCxnSpPr>
                <a:stCxn id="491" idx="1"/>
              </p:cNvCxnSpPr>
              <p:nvPr/>
            </p:nvCxnSpPr>
            <p:spPr>
              <a:xfrm rot="10800000">
                <a:off x="4204325" y="268871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502" name="Google Shape;502;p32"/>
              <p:cNvGrpSpPr/>
              <p:nvPr/>
            </p:nvGrpSpPr>
            <p:grpSpPr>
              <a:xfrm rot="5400000">
                <a:off x="4424990" y="3618277"/>
                <a:ext cx="779512" cy="265728"/>
                <a:chOff x="6223414" y="4018641"/>
                <a:chExt cx="776477" cy="280329"/>
              </a:xfrm>
            </p:grpSpPr>
            <p:grpSp>
              <p:nvGrpSpPr>
                <p:cNvPr id="503" name="Google Shape;503;p32"/>
                <p:cNvGrpSpPr/>
                <p:nvPr/>
              </p:nvGrpSpPr>
              <p:grpSpPr>
                <a:xfrm rot="-5400000">
                  <a:off x="6550278" y="3846238"/>
                  <a:ext cx="112131" cy="616723"/>
                  <a:chOff x="1883650" y="2468875"/>
                  <a:chExt cx="153620" cy="844910"/>
                </a:xfrm>
              </p:grpSpPr>
              <p:sp>
                <p:nvSpPr>
                  <p:cNvPr id="504" name="Google Shape;504;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8" name="Google Shape;508;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09" name="Google Shape;509;p32"/>
              <p:cNvCxnSpPr>
                <a:endCxn id="508" idx="3"/>
              </p:cNvCxnSpPr>
              <p:nvPr/>
            </p:nvCxnSpPr>
            <p:spPr>
              <a:xfrm rot="10800000">
                <a:off x="4814746"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0" name="Google Shape;510;p32"/>
              <p:cNvCxnSpPr>
                <a:stCxn id="508" idx="0"/>
              </p:cNvCxnSpPr>
              <p:nvPr/>
            </p:nvCxnSpPr>
            <p:spPr>
              <a:xfrm>
                <a:off x="4947610"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11" name="Google Shape;511;p32"/>
              <p:cNvGrpSpPr/>
              <p:nvPr/>
            </p:nvGrpSpPr>
            <p:grpSpPr>
              <a:xfrm rot="5400000">
                <a:off x="5040660" y="3609508"/>
                <a:ext cx="779512" cy="265728"/>
                <a:chOff x="6223414" y="4018641"/>
                <a:chExt cx="776477" cy="280329"/>
              </a:xfrm>
            </p:grpSpPr>
            <p:grpSp>
              <p:nvGrpSpPr>
                <p:cNvPr id="512" name="Google Shape;512;p32"/>
                <p:cNvGrpSpPr/>
                <p:nvPr/>
              </p:nvGrpSpPr>
              <p:grpSpPr>
                <a:xfrm rot="-5400000">
                  <a:off x="6550278" y="3846238"/>
                  <a:ext cx="112131" cy="616723"/>
                  <a:chOff x="1883650" y="2468875"/>
                  <a:chExt cx="153620" cy="844910"/>
                </a:xfrm>
              </p:grpSpPr>
              <p:sp>
                <p:nvSpPr>
                  <p:cNvPr id="513" name="Google Shape;513;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7" name="Google Shape;517;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18" name="Google Shape;518;p32"/>
              <p:cNvCxnSpPr>
                <a:endCxn id="517" idx="3"/>
              </p:cNvCxnSpPr>
              <p:nvPr/>
            </p:nvCxnSpPr>
            <p:spPr>
              <a:xfrm rot="10800000">
                <a:off x="5430416"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9" name="Google Shape;519;p32"/>
              <p:cNvCxnSpPr>
                <a:stCxn id="517" idx="0"/>
              </p:cNvCxnSpPr>
              <p:nvPr/>
            </p:nvCxnSpPr>
            <p:spPr>
              <a:xfrm>
                <a:off x="5563280"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0" name="Google Shape;520;p32"/>
              <p:cNvGrpSpPr/>
              <p:nvPr/>
            </p:nvGrpSpPr>
            <p:grpSpPr>
              <a:xfrm rot="5400000">
                <a:off x="5651081" y="3609508"/>
                <a:ext cx="779512" cy="265728"/>
                <a:chOff x="6223414" y="4018641"/>
                <a:chExt cx="776477" cy="280329"/>
              </a:xfrm>
            </p:grpSpPr>
            <p:grpSp>
              <p:nvGrpSpPr>
                <p:cNvPr id="521" name="Google Shape;521;p32"/>
                <p:cNvGrpSpPr/>
                <p:nvPr/>
              </p:nvGrpSpPr>
              <p:grpSpPr>
                <a:xfrm rot="-5400000">
                  <a:off x="6550278" y="3846238"/>
                  <a:ext cx="112131" cy="616723"/>
                  <a:chOff x="1883650" y="2468875"/>
                  <a:chExt cx="153620" cy="844910"/>
                </a:xfrm>
              </p:grpSpPr>
              <p:sp>
                <p:nvSpPr>
                  <p:cNvPr id="522" name="Google Shape;522;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Google Shape;526;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27" name="Google Shape;527;p32"/>
              <p:cNvCxnSpPr>
                <a:endCxn id="526" idx="3"/>
              </p:cNvCxnSpPr>
              <p:nvPr/>
            </p:nvCxnSpPr>
            <p:spPr>
              <a:xfrm rot="10800000">
                <a:off x="6040837"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28" name="Google Shape;528;p32"/>
              <p:cNvCxnSpPr>
                <a:stCxn id="526" idx="0"/>
              </p:cNvCxnSpPr>
              <p:nvPr/>
            </p:nvCxnSpPr>
            <p:spPr>
              <a:xfrm>
                <a:off x="6173701"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9" name="Google Shape;529;p32"/>
              <p:cNvGrpSpPr/>
              <p:nvPr/>
            </p:nvGrpSpPr>
            <p:grpSpPr>
              <a:xfrm rot="5400000">
                <a:off x="6261502" y="3618277"/>
                <a:ext cx="779512" cy="265728"/>
                <a:chOff x="6223414" y="4018641"/>
                <a:chExt cx="776477" cy="280329"/>
              </a:xfrm>
            </p:grpSpPr>
            <p:grpSp>
              <p:nvGrpSpPr>
                <p:cNvPr id="530" name="Google Shape;530;p32"/>
                <p:cNvGrpSpPr/>
                <p:nvPr/>
              </p:nvGrpSpPr>
              <p:grpSpPr>
                <a:xfrm rot="-5400000">
                  <a:off x="6550278" y="3846238"/>
                  <a:ext cx="112131" cy="616723"/>
                  <a:chOff x="1883650" y="2468875"/>
                  <a:chExt cx="153620" cy="844910"/>
                </a:xfrm>
              </p:grpSpPr>
              <p:sp>
                <p:nvSpPr>
                  <p:cNvPr id="531" name="Google Shape;531;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5" name="Google Shape;535;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36" name="Google Shape;536;p32"/>
              <p:cNvCxnSpPr>
                <a:endCxn id="535" idx="3"/>
              </p:cNvCxnSpPr>
              <p:nvPr/>
            </p:nvCxnSpPr>
            <p:spPr>
              <a:xfrm rot="10800000">
                <a:off x="6651258"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37" name="Google Shape;537;p32"/>
              <p:cNvCxnSpPr>
                <a:stCxn id="535" idx="0"/>
              </p:cNvCxnSpPr>
              <p:nvPr/>
            </p:nvCxnSpPr>
            <p:spPr>
              <a:xfrm>
                <a:off x="6784122"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38" name="Google Shape;538;p32"/>
              <p:cNvGrpSpPr/>
              <p:nvPr/>
            </p:nvGrpSpPr>
            <p:grpSpPr>
              <a:xfrm rot="5400000">
                <a:off x="6877172" y="3609508"/>
                <a:ext cx="779512" cy="265728"/>
                <a:chOff x="6223414" y="4018641"/>
                <a:chExt cx="776477" cy="280329"/>
              </a:xfrm>
            </p:grpSpPr>
            <p:grpSp>
              <p:nvGrpSpPr>
                <p:cNvPr id="539" name="Google Shape;539;p32"/>
                <p:cNvGrpSpPr/>
                <p:nvPr/>
              </p:nvGrpSpPr>
              <p:grpSpPr>
                <a:xfrm rot="-5400000">
                  <a:off x="6550278" y="3846238"/>
                  <a:ext cx="112131" cy="616723"/>
                  <a:chOff x="1883650" y="2468875"/>
                  <a:chExt cx="153620" cy="844910"/>
                </a:xfrm>
              </p:grpSpPr>
              <p:sp>
                <p:nvSpPr>
                  <p:cNvPr id="540" name="Google Shape;540;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Google Shape;544;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45" name="Google Shape;545;p32"/>
              <p:cNvCxnSpPr>
                <a:endCxn id="544" idx="3"/>
              </p:cNvCxnSpPr>
              <p:nvPr/>
            </p:nvCxnSpPr>
            <p:spPr>
              <a:xfrm rot="10800000">
                <a:off x="7266928"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46" name="Google Shape;546;p32"/>
              <p:cNvCxnSpPr>
                <a:stCxn id="544" idx="0"/>
              </p:cNvCxnSpPr>
              <p:nvPr/>
            </p:nvCxnSpPr>
            <p:spPr>
              <a:xfrm>
                <a:off x="7399792"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47" name="Google Shape;547;p32"/>
              <p:cNvGrpSpPr/>
              <p:nvPr/>
            </p:nvGrpSpPr>
            <p:grpSpPr>
              <a:xfrm rot="5400000">
                <a:off x="7464028" y="3609508"/>
                <a:ext cx="779512" cy="265728"/>
                <a:chOff x="6223414" y="4018641"/>
                <a:chExt cx="776477" cy="280329"/>
              </a:xfrm>
            </p:grpSpPr>
            <p:grpSp>
              <p:nvGrpSpPr>
                <p:cNvPr id="548" name="Google Shape;548;p32"/>
                <p:cNvGrpSpPr/>
                <p:nvPr/>
              </p:nvGrpSpPr>
              <p:grpSpPr>
                <a:xfrm rot="-5400000">
                  <a:off x="6550278" y="3846238"/>
                  <a:ext cx="112131" cy="616723"/>
                  <a:chOff x="1883650" y="2468875"/>
                  <a:chExt cx="153620" cy="844910"/>
                </a:xfrm>
              </p:grpSpPr>
              <p:sp>
                <p:nvSpPr>
                  <p:cNvPr id="549" name="Google Shape;549;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 name="Google Shape;553;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54" name="Google Shape;554;p32"/>
              <p:cNvCxnSpPr>
                <a:endCxn id="553" idx="3"/>
              </p:cNvCxnSpPr>
              <p:nvPr/>
            </p:nvCxnSpPr>
            <p:spPr>
              <a:xfrm rot="10800000">
                <a:off x="7853784" y="4132128"/>
                <a:ext cx="0" cy="609600"/>
              </a:xfrm>
              <a:prstGeom prst="straightConnector1">
                <a:avLst/>
              </a:prstGeom>
              <a:noFill/>
              <a:ln cap="flat" cmpd="sng" w="19050">
                <a:solidFill>
                  <a:srgbClr val="7F7F7F"/>
                </a:solidFill>
                <a:prstDash val="solid"/>
                <a:round/>
                <a:headEnd len="sm" w="sm" type="none"/>
                <a:tailEnd len="med" w="med" type="stealth"/>
              </a:ln>
            </p:spPr>
          </p:cxnSp>
          <p:sp>
            <p:nvSpPr>
              <p:cNvPr id="555" name="Google Shape;555;p32"/>
              <p:cNvSpPr txBox="1"/>
              <p:nvPr/>
            </p:nvSpPr>
            <p:spPr>
              <a:xfrm rot="5400000">
                <a:off x="8172780" y="358928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556" name="Google Shape;556;p32"/>
              <p:cNvSpPr/>
              <p:nvPr/>
            </p:nvSpPr>
            <p:spPr>
              <a:xfrm rot="10800000">
                <a:off x="8572916" y="338419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557" name="Google Shape;557;p32"/>
              <p:cNvSpPr txBox="1"/>
              <p:nvPr/>
            </p:nvSpPr>
            <p:spPr>
              <a:xfrm>
                <a:off x="4031343" y="2336907"/>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58" name="Google Shape;558;p32"/>
              <p:cNvCxnSpPr/>
              <p:nvPr/>
            </p:nvCxnSpPr>
            <p:spPr>
              <a:xfrm rot="10800000">
                <a:off x="4823272" y="2695685"/>
                <a:ext cx="0" cy="663782"/>
              </a:xfrm>
              <a:prstGeom prst="straightConnector1">
                <a:avLst/>
              </a:prstGeom>
              <a:noFill/>
              <a:ln cap="flat" cmpd="sng" w="19050">
                <a:solidFill>
                  <a:srgbClr val="7F7F7F"/>
                </a:solidFill>
                <a:prstDash val="solid"/>
                <a:round/>
                <a:headEnd len="sm" w="sm" type="none"/>
                <a:tailEnd len="med" w="med" type="stealth"/>
              </a:ln>
            </p:spPr>
          </p:cxnSp>
          <p:sp>
            <p:nvSpPr>
              <p:cNvPr id="559" name="Google Shape;559;p32"/>
              <p:cNvSpPr txBox="1"/>
              <p:nvPr/>
            </p:nvSpPr>
            <p:spPr>
              <a:xfrm>
                <a:off x="4650290" y="2343758"/>
                <a:ext cx="460230" cy="338554"/>
              </a:xfrm>
              <a:prstGeom prst="rect">
                <a:avLst/>
              </a:prstGeom>
              <a:blipFill rotWithShape="1">
                <a:blip r:embed="rId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0" name="Google Shape;560;p32"/>
              <p:cNvCxnSpPr/>
              <p:nvPr/>
            </p:nvCxnSpPr>
            <p:spPr>
              <a:xfrm rot="10800000">
                <a:off x="5434488" y="2685722"/>
                <a:ext cx="0" cy="663782"/>
              </a:xfrm>
              <a:prstGeom prst="straightConnector1">
                <a:avLst/>
              </a:prstGeom>
              <a:noFill/>
              <a:ln cap="flat" cmpd="sng" w="19050">
                <a:solidFill>
                  <a:srgbClr val="7F7F7F"/>
                </a:solidFill>
                <a:prstDash val="solid"/>
                <a:round/>
                <a:headEnd len="sm" w="sm" type="none"/>
                <a:tailEnd len="med" w="med" type="stealth"/>
              </a:ln>
            </p:spPr>
          </p:cxnSp>
          <p:sp>
            <p:nvSpPr>
              <p:cNvPr id="561" name="Google Shape;561;p32"/>
              <p:cNvSpPr txBox="1"/>
              <p:nvPr/>
            </p:nvSpPr>
            <p:spPr>
              <a:xfrm>
                <a:off x="5261506" y="2333795"/>
                <a:ext cx="460230" cy="338554"/>
              </a:xfrm>
              <a:prstGeom prst="rect">
                <a:avLst/>
              </a:prstGeom>
              <a:blipFill rotWithShape="1">
                <a:blip r:embed="rId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 name="Google Shape;562;p32"/>
              <p:cNvCxnSpPr/>
              <p:nvPr/>
            </p:nvCxnSpPr>
            <p:spPr>
              <a:xfrm rot="10800000">
                <a:off x="6040837" y="26865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3" name="Google Shape;563;p32"/>
              <p:cNvSpPr txBox="1"/>
              <p:nvPr/>
            </p:nvSpPr>
            <p:spPr>
              <a:xfrm>
                <a:off x="5867855" y="2334614"/>
                <a:ext cx="460230" cy="338554"/>
              </a:xfrm>
              <a:prstGeom prst="rect">
                <a:avLst/>
              </a:prstGeom>
              <a:blipFill rotWithShape="1">
                <a:blip r:embed="rId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4" name="Google Shape;564;p32"/>
              <p:cNvCxnSpPr/>
              <p:nvPr/>
            </p:nvCxnSpPr>
            <p:spPr>
              <a:xfrm rot="10800000">
                <a:off x="6649411"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5" name="Google Shape;565;p32"/>
              <p:cNvSpPr txBox="1"/>
              <p:nvPr/>
            </p:nvSpPr>
            <p:spPr>
              <a:xfrm>
                <a:off x="6476429" y="2343114"/>
                <a:ext cx="460230" cy="338554"/>
              </a:xfrm>
              <a:prstGeom prst="rect">
                <a:avLst/>
              </a:prstGeom>
              <a:blipFill rotWithShape="1">
                <a:blip r:embed="rId7">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6" name="Google Shape;566;p32"/>
              <p:cNvCxnSpPr/>
              <p:nvPr/>
            </p:nvCxnSpPr>
            <p:spPr>
              <a:xfrm rot="10800000">
                <a:off x="7266702"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7" name="Google Shape;567;p32"/>
              <p:cNvSpPr txBox="1"/>
              <p:nvPr/>
            </p:nvSpPr>
            <p:spPr>
              <a:xfrm>
                <a:off x="7093720" y="2343114"/>
                <a:ext cx="460230" cy="338554"/>
              </a:xfrm>
              <a:prstGeom prst="rect">
                <a:avLst/>
              </a:prstGeom>
              <a:blipFill rotWithShape="1">
                <a:blip r:embed="rId8">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8" name="Google Shape;568;p32"/>
              <p:cNvCxnSpPr/>
              <p:nvPr/>
            </p:nvCxnSpPr>
            <p:spPr>
              <a:xfrm rot="10800000">
                <a:off x="7846649" y="2695651"/>
                <a:ext cx="0" cy="663782"/>
              </a:xfrm>
              <a:prstGeom prst="straightConnector1">
                <a:avLst/>
              </a:prstGeom>
              <a:noFill/>
              <a:ln cap="flat" cmpd="sng" w="19050">
                <a:solidFill>
                  <a:srgbClr val="7F7F7F"/>
                </a:solidFill>
                <a:prstDash val="solid"/>
                <a:round/>
                <a:headEnd len="sm" w="sm" type="none"/>
                <a:tailEnd len="med" w="med" type="stealth"/>
              </a:ln>
            </p:spPr>
          </p:cxnSp>
          <p:sp>
            <p:nvSpPr>
              <p:cNvPr id="569" name="Google Shape;569;p32"/>
              <p:cNvSpPr txBox="1"/>
              <p:nvPr/>
            </p:nvSpPr>
            <p:spPr>
              <a:xfrm>
                <a:off x="7673667" y="2343724"/>
                <a:ext cx="460230"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570" name="Google Shape;570;p32"/>
          <p:cNvGrpSpPr/>
          <p:nvPr/>
        </p:nvGrpSpPr>
        <p:grpSpPr>
          <a:xfrm>
            <a:off x="4004782" y="1365946"/>
            <a:ext cx="4102554" cy="1011323"/>
            <a:chOff x="4004782" y="1365946"/>
            <a:chExt cx="4102554" cy="1011323"/>
          </a:xfrm>
        </p:grpSpPr>
        <p:cxnSp>
          <p:nvCxnSpPr>
            <p:cNvPr id="571" name="Google Shape;571;p32"/>
            <p:cNvCxnSpPr/>
            <p:nvPr/>
          </p:nvCxnSpPr>
          <p:spPr>
            <a:xfrm rot="10800000">
              <a:off x="4204325" y="1706636"/>
              <a:ext cx="0" cy="663782"/>
            </a:xfrm>
            <a:prstGeom prst="straightConnector1">
              <a:avLst/>
            </a:prstGeom>
            <a:noFill/>
            <a:ln cap="flat" cmpd="sng" w="19050">
              <a:solidFill>
                <a:srgbClr val="7F7F7F"/>
              </a:solidFill>
              <a:prstDash val="solid"/>
              <a:round/>
              <a:headEnd len="sm" w="sm" type="none"/>
              <a:tailEnd len="med" w="med" type="stealth"/>
            </a:ln>
          </p:spPr>
        </p:cxnSp>
        <p:sp>
          <p:nvSpPr>
            <p:cNvPr id="572" name="Google Shape;572;p32"/>
            <p:cNvSpPr txBox="1"/>
            <p:nvPr/>
          </p:nvSpPr>
          <p:spPr>
            <a:xfrm>
              <a:off x="4004782" y="1369058"/>
              <a:ext cx="460230" cy="338554"/>
            </a:xfrm>
            <a:prstGeom prst="rect">
              <a:avLst/>
            </a:prstGeom>
            <a:blipFill rotWithShape="1">
              <a:blip r:embed="rId10">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3" name="Google Shape;573;p32"/>
            <p:cNvCxnSpPr/>
            <p:nvPr/>
          </p:nvCxnSpPr>
          <p:spPr>
            <a:xfrm rot="10800000">
              <a:off x="4823272" y="1713487"/>
              <a:ext cx="0" cy="663782"/>
            </a:xfrm>
            <a:prstGeom prst="straightConnector1">
              <a:avLst/>
            </a:prstGeom>
            <a:noFill/>
            <a:ln cap="flat" cmpd="sng" w="19050">
              <a:solidFill>
                <a:srgbClr val="7F7F7F"/>
              </a:solidFill>
              <a:prstDash val="solid"/>
              <a:round/>
              <a:headEnd len="sm" w="sm" type="none"/>
              <a:tailEnd len="med" w="med" type="stealth"/>
            </a:ln>
          </p:spPr>
        </p:cxnSp>
        <p:sp>
          <p:nvSpPr>
            <p:cNvPr id="574" name="Google Shape;574;p32"/>
            <p:cNvSpPr txBox="1"/>
            <p:nvPr/>
          </p:nvSpPr>
          <p:spPr>
            <a:xfrm>
              <a:off x="4623729" y="1375909"/>
              <a:ext cx="460230" cy="338554"/>
            </a:xfrm>
            <a:prstGeom prst="rect">
              <a:avLst/>
            </a:prstGeom>
            <a:blipFill rotWithShape="1">
              <a:blip r:embed="rId11">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Google Shape;575;p32"/>
            <p:cNvCxnSpPr/>
            <p:nvPr/>
          </p:nvCxnSpPr>
          <p:spPr>
            <a:xfrm rot="10800000">
              <a:off x="5434488" y="1703524"/>
              <a:ext cx="0" cy="663782"/>
            </a:xfrm>
            <a:prstGeom prst="straightConnector1">
              <a:avLst/>
            </a:prstGeom>
            <a:noFill/>
            <a:ln cap="flat" cmpd="sng" w="19050">
              <a:solidFill>
                <a:srgbClr val="7F7F7F"/>
              </a:solidFill>
              <a:prstDash val="solid"/>
              <a:round/>
              <a:headEnd len="sm" w="sm" type="none"/>
              <a:tailEnd len="med" w="med" type="stealth"/>
            </a:ln>
          </p:spPr>
        </p:cxnSp>
        <p:sp>
          <p:nvSpPr>
            <p:cNvPr id="576" name="Google Shape;576;p32"/>
            <p:cNvSpPr txBox="1"/>
            <p:nvPr/>
          </p:nvSpPr>
          <p:spPr>
            <a:xfrm>
              <a:off x="5234945" y="1365946"/>
              <a:ext cx="460230" cy="338554"/>
            </a:xfrm>
            <a:prstGeom prst="rect">
              <a:avLst/>
            </a:prstGeom>
            <a:blipFill rotWithShape="1">
              <a:blip r:embed="rId12">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7" name="Google Shape;577;p32"/>
            <p:cNvCxnSpPr/>
            <p:nvPr/>
          </p:nvCxnSpPr>
          <p:spPr>
            <a:xfrm rot="10800000">
              <a:off x="6040837" y="1704343"/>
              <a:ext cx="0" cy="663782"/>
            </a:xfrm>
            <a:prstGeom prst="straightConnector1">
              <a:avLst/>
            </a:prstGeom>
            <a:noFill/>
            <a:ln cap="flat" cmpd="sng" w="19050">
              <a:solidFill>
                <a:srgbClr val="7F7F7F"/>
              </a:solidFill>
              <a:prstDash val="solid"/>
              <a:round/>
              <a:headEnd len="sm" w="sm" type="none"/>
              <a:tailEnd len="med" w="med" type="stealth"/>
            </a:ln>
          </p:spPr>
        </p:cxnSp>
        <p:sp>
          <p:nvSpPr>
            <p:cNvPr id="578" name="Google Shape;578;p32"/>
            <p:cNvSpPr txBox="1"/>
            <p:nvPr/>
          </p:nvSpPr>
          <p:spPr>
            <a:xfrm>
              <a:off x="5841294" y="1366765"/>
              <a:ext cx="460230" cy="338554"/>
            </a:xfrm>
            <a:prstGeom prst="rect">
              <a:avLst/>
            </a:prstGeom>
            <a:blipFill rotWithShape="1">
              <a:blip r:embed="rId13">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9" name="Google Shape;579;p32"/>
            <p:cNvCxnSpPr/>
            <p:nvPr/>
          </p:nvCxnSpPr>
          <p:spPr>
            <a:xfrm rot="10800000">
              <a:off x="6649411"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0" name="Google Shape;580;p32"/>
            <p:cNvSpPr txBox="1"/>
            <p:nvPr/>
          </p:nvSpPr>
          <p:spPr>
            <a:xfrm>
              <a:off x="6449868" y="1375265"/>
              <a:ext cx="460230" cy="338554"/>
            </a:xfrm>
            <a:prstGeom prst="rect">
              <a:avLst/>
            </a:prstGeom>
            <a:blipFill rotWithShape="1">
              <a:blip r:embed="rId1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1" name="Google Shape;581;p32"/>
            <p:cNvCxnSpPr/>
            <p:nvPr/>
          </p:nvCxnSpPr>
          <p:spPr>
            <a:xfrm rot="10800000">
              <a:off x="7266702"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2" name="Google Shape;582;p32"/>
            <p:cNvSpPr txBox="1"/>
            <p:nvPr/>
          </p:nvSpPr>
          <p:spPr>
            <a:xfrm>
              <a:off x="7067159" y="1375265"/>
              <a:ext cx="460230" cy="338554"/>
            </a:xfrm>
            <a:prstGeom prst="rect">
              <a:avLst/>
            </a:prstGeom>
            <a:blipFill rotWithShape="1">
              <a:blip r:embed="rId1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3" name="Google Shape;583;p32"/>
            <p:cNvCxnSpPr/>
            <p:nvPr/>
          </p:nvCxnSpPr>
          <p:spPr>
            <a:xfrm rot="10800000">
              <a:off x="7846649" y="1713453"/>
              <a:ext cx="0" cy="663782"/>
            </a:xfrm>
            <a:prstGeom prst="straightConnector1">
              <a:avLst/>
            </a:prstGeom>
            <a:noFill/>
            <a:ln cap="flat" cmpd="sng" w="19050">
              <a:solidFill>
                <a:srgbClr val="7F7F7F"/>
              </a:solidFill>
              <a:prstDash val="solid"/>
              <a:round/>
              <a:headEnd len="sm" w="sm" type="none"/>
              <a:tailEnd len="med" w="med" type="stealth"/>
            </a:ln>
          </p:spPr>
        </p:cxnSp>
        <p:sp>
          <p:nvSpPr>
            <p:cNvPr id="584" name="Google Shape;584;p32"/>
            <p:cNvSpPr txBox="1"/>
            <p:nvPr/>
          </p:nvSpPr>
          <p:spPr>
            <a:xfrm>
              <a:off x="7647106" y="1375875"/>
              <a:ext cx="460230" cy="338554"/>
            </a:xfrm>
            <a:prstGeom prst="rect">
              <a:avLst/>
            </a:prstGeom>
            <a:blipFill rotWithShape="1">
              <a:blip r:embed="rId1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585" name="Google Shape;585;p32"/>
          <p:cNvGrpSpPr/>
          <p:nvPr/>
        </p:nvGrpSpPr>
        <p:grpSpPr>
          <a:xfrm>
            <a:off x="951799" y="1702440"/>
            <a:ext cx="6938248" cy="2066789"/>
            <a:chOff x="951799" y="1702440"/>
            <a:chExt cx="6938248" cy="2066789"/>
          </a:xfrm>
        </p:grpSpPr>
        <p:cxnSp>
          <p:nvCxnSpPr>
            <p:cNvPr id="586" name="Google Shape;586;p32"/>
            <p:cNvCxnSpPr/>
            <p:nvPr/>
          </p:nvCxnSpPr>
          <p:spPr>
            <a:xfrm rot="10800000">
              <a:off x="951799" y="3745367"/>
              <a:ext cx="6938248" cy="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7" name="Google Shape;587;p32"/>
            <p:cNvCxnSpPr/>
            <p:nvPr/>
          </p:nvCxnSpPr>
          <p:spPr>
            <a:xfrm>
              <a:off x="4204325" y="1705552"/>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8" name="Google Shape;588;p32"/>
            <p:cNvCxnSpPr/>
            <p:nvPr/>
          </p:nvCxnSpPr>
          <p:spPr>
            <a:xfrm>
              <a:off x="4823272" y="1712403"/>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9" name="Google Shape;589;p32"/>
            <p:cNvCxnSpPr/>
            <p:nvPr/>
          </p:nvCxnSpPr>
          <p:spPr>
            <a:xfrm>
              <a:off x="5434488" y="1702440"/>
              <a:ext cx="0" cy="205680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0" name="Google Shape;590;p32"/>
            <p:cNvCxnSpPr/>
            <p:nvPr/>
          </p:nvCxnSpPr>
          <p:spPr>
            <a:xfrm>
              <a:off x="6040837" y="17032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1" name="Google Shape;591;p32"/>
            <p:cNvCxnSpPr/>
            <p:nvPr/>
          </p:nvCxnSpPr>
          <p:spPr>
            <a:xfrm>
              <a:off x="6649411"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2" name="Google Shape;592;p32"/>
            <p:cNvCxnSpPr/>
            <p:nvPr/>
          </p:nvCxnSpPr>
          <p:spPr>
            <a:xfrm>
              <a:off x="7266702"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3" name="Google Shape;593;p32"/>
            <p:cNvCxnSpPr/>
            <p:nvPr/>
          </p:nvCxnSpPr>
          <p:spPr>
            <a:xfrm>
              <a:off x="7846649" y="171236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grpSp>
      <p:grpSp>
        <p:nvGrpSpPr>
          <p:cNvPr id="594" name="Google Shape;594;p32"/>
          <p:cNvGrpSpPr/>
          <p:nvPr/>
        </p:nvGrpSpPr>
        <p:grpSpPr>
          <a:xfrm>
            <a:off x="3601124" y="857918"/>
            <a:ext cx="1227149" cy="853082"/>
            <a:chOff x="3608868" y="852470"/>
            <a:chExt cx="1227149" cy="853082"/>
          </a:xfrm>
        </p:grpSpPr>
        <p:sp>
          <p:nvSpPr>
            <p:cNvPr id="595" name="Google Shape;595;p32"/>
            <p:cNvSpPr txBox="1"/>
            <p:nvPr/>
          </p:nvSpPr>
          <p:spPr>
            <a:xfrm>
              <a:off x="3608868" y="852470"/>
              <a:ext cx="122714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“the”</a:t>
              </a:r>
              <a:endParaRPr/>
            </a:p>
          </p:txBody>
        </p:sp>
        <p:sp>
          <p:nvSpPr>
            <p:cNvPr id="596" name="Google Shape;596;p3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597" name="Google Shape;597;p32"/>
          <p:cNvGrpSpPr/>
          <p:nvPr/>
        </p:nvGrpSpPr>
        <p:grpSpPr>
          <a:xfrm>
            <a:off x="1770783" y="1135146"/>
            <a:ext cx="6308029" cy="810607"/>
            <a:chOff x="1770783" y="1135146"/>
            <a:chExt cx="6308029" cy="810607"/>
          </a:xfrm>
        </p:grpSpPr>
        <p:sp>
          <p:nvSpPr>
            <p:cNvPr id="598" name="Google Shape;598;p32"/>
            <p:cNvSpPr txBox="1"/>
            <p:nvPr/>
          </p:nvSpPr>
          <p:spPr>
            <a:xfrm>
              <a:off x="1770783" y="1135146"/>
              <a:ext cx="1662268" cy="810607"/>
            </a:xfrm>
            <a:prstGeom prst="rect">
              <a:avLst/>
            </a:prstGeom>
            <a:blipFill rotWithShape="1">
              <a:blip r:embed="rId17">
                <a:alphaModFix/>
              </a:blip>
              <a:stretch>
                <a:fillRect b="-143059" l="0" r="-756" t="-92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9" name="Google Shape;599;p32"/>
            <p:cNvSpPr txBox="1"/>
            <p:nvPr/>
          </p:nvSpPr>
          <p:spPr>
            <a:xfrm>
              <a:off x="3376700" y="1372915"/>
              <a:ext cx="4702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          +         +         +          +         +</a:t>
              </a:r>
              <a:endParaRPr sz="1800">
                <a:solidFill>
                  <a:schemeClr val="dk1"/>
                </a:solidFill>
                <a:latin typeface="Calibri"/>
                <a:ea typeface="Calibri"/>
                <a:cs typeface="Calibri"/>
                <a:sym typeface="Calibri"/>
              </a:endParaRPr>
            </a:p>
          </p:txBody>
        </p:sp>
      </p:grpSp>
      <p:grpSp>
        <p:nvGrpSpPr>
          <p:cNvPr id="600" name="Google Shape;600;p32"/>
          <p:cNvGrpSpPr/>
          <p:nvPr/>
        </p:nvGrpSpPr>
        <p:grpSpPr>
          <a:xfrm>
            <a:off x="7166004" y="860362"/>
            <a:ext cx="1361290" cy="853581"/>
            <a:chOff x="3511226" y="851971"/>
            <a:chExt cx="1361290" cy="853581"/>
          </a:xfrm>
        </p:grpSpPr>
        <p:sp>
          <p:nvSpPr>
            <p:cNvPr id="601" name="Google Shape;601;p32"/>
            <p:cNvSpPr txBox="1"/>
            <p:nvPr/>
          </p:nvSpPr>
          <p:spPr>
            <a:xfrm>
              <a:off x="3511226" y="851971"/>
              <a:ext cx="136129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&lt;END&gt;</a:t>
              </a:r>
              <a:endParaRPr/>
            </a:p>
          </p:txBody>
        </p:sp>
        <p:sp>
          <p:nvSpPr>
            <p:cNvPr id="602" name="Google Shape;602;p3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603" name="Google Shape;603;p32"/>
          <p:cNvGrpSpPr/>
          <p:nvPr/>
        </p:nvGrpSpPr>
        <p:grpSpPr>
          <a:xfrm>
            <a:off x="5442983" y="849389"/>
            <a:ext cx="1273787" cy="853082"/>
            <a:chOff x="3603922" y="852470"/>
            <a:chExt cx="1273787" cy="853082"/>
          </a:xfrm>
        </p:grpSpPr>
        <p:sp>
          <p:nvSpPr>
            <p:cNvPr id="604" name="Google Shape;604;p32"/>
            <p:cNvSpPr txBox="1"/>
            <p:nvPr/>
          </p:nvSpPr>
          <p:spPr>
            <a:xfrm>
              <a:off x="3603922" y="852470"/>
              <a:ext cx="12737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“have”</a:t>
              </a:r>
              <a:endParaRPr/>
            </a:p>
          </p:txBody>
        </p:sp>
        <p:sp>
          <p:nvSpPr>
            <p:cNvPr id="605" name="Google Shape;605;p3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3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611" name="Google Shape;611;p3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showed how to generate (or “decode”) the target sentence by taking argmax on each step of the decoder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This is </a:t>
            </a:r>
            <a:r>
              <a:rPr b="0" i="0" lang="en-US" sz="2400" u="none" cap="none" strike="noStrike">
                <a:solidFill>
                  <a:schemeClr val="accent3"/>
                </a:solidFill>
                <a:latin typeface="Calibri"/>
                <a:ea typeface="Calibri"/>
                <a:cs typeface="Calibri"/>
                <a:sym typeface="Calibri"/>
              </a:rPr>
              <a:t>greedy decoding </a:t>
            </a:r>
            <a:r>
              <a:rPr b="0" i="0" lang="en-US" sz="2400" u="none" cap="none" strike="noStrike">
                <a:solidFill>
                  <a:schemeClr val="dk1"/>
                </a:solidFill>
                <a:latin typeface="Calibri"/>
                <a:ea typeface="Calibri"/>
                <a:cs typeface="Calibri"/>
                <a:sym typeface="Calibri"/>
              </a:rPr>
              <a:t>(take most probable word on each step)</a:t>
            </a:r>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Problems?</a:t>
            </a:r>
            <a:endParaRPr/>
          </a:p>
        </p:txBody>
      </p:sp>
      <p:sp>
        <p:nvSpPr>
          <p:cNvPr id="612" name="Google Shape;612;p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613" name="Google Shape;613;p33"/>
          <p:cNvGrpSpPr/>
          <p:nvPr/>
        </p:nvGrpSpPr>
        <p:grpSpPr>
          <a:xfrm>
            <a:off x="2385797" y="2158391"/>
            <a:ext cx="4695957" cy="2776835"/>
            <a:chOff x="3786334" y="1627128"/>
            <a:chExt cx="4695957" cy="2776835"/>
          </a:xfrm>
        </p:grpSpPr>
        <p:sp>
          <p:nvSpPr>
            <p:cNvPr id="614" name="Google Shape;614;p33"/>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615" name="Google Shape;615;p33"/>
            <p:cNvGrpSpPr/>
            <p:nvPr/>
          </p:nvGrpSpPr>
          <p:grpSpPr>
            <a:xfrm>
              <a:off x="4110956" y="2665698"/>
              <a:ext cx="265728" cy="1389112"/>
              <a:chOff x="4110956" y="2665698"/>
              <a:chExt cx="265728" cy="1389112"/>
            </a:xfrm>
          </p:grpSpPr>
          <p:grpSp>
            <p:nvGrpSpPr>
              <p:cNvPr id="616" name="Google Shape;616;p33"/>
              <p:cNvGrpSpPr/>
              <p:nvPr/>
            </p:nvGrpSpPr>
            <p:grpSpPr>
              <a:xfrm rot="5400000">
                <a:off x="3854064" y="2922590"/>
                <a:ext cx="779512" cy="265728"/>
                <a:chOff x="6223414" y="4018641"/>
                <a:chExt cx="776477" cy="280329"/>
              </a:xfrm>
            </p:grpSpPr>
            <p:grpSp>
              <p:nvGrpSpPr>
                <p:cNvPr id="617" name="Google Shape;617;p33"/>
                <p:cNvGrpSpPr/>
                <p:nvPr/>
              </p:nvGrpSpPr>
              <p:grpSpPr>
                <a:xfrm rot="-5400000">
                  <a:off x="6550278" y="3846238"/>
                  <a:ext cx="112131" cy="616723"/>
                  <a:chOff x="1883650" y="2468875"/>
                  <a:chExt cx="153620" cy="844910"/>
                </a:xfrm>
              </p:grpSpPr>
              <p:sp>
                <p:nvSpPr>
                  <p:cNvPr id="618" name="Google Shape;618;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 name="Google Shape;622;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23" name="Google Shape;623;p33"/>
              <p:cNvCxnSpPr>
                <a:endCxn id="622"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24" name="Google Shape;624;p33"/>
            <p:cNvGrpSpPr/>
            <p:nvPr/>
          </p:nvGrpSpPr>
          <p:grpSpPr>
            <a:xfrm>
              <a:off x="4376684" y="2674467"/>
              <a:ext cx="610421" cy="1389112"/>
              <a:chOff x="4376684" y="2674467"/>
              <a:chExt cx="610421" cy="1389112"/>
            </a:xfrm>
          </p:grpSpPr>
          <p:cxnSp>
            <p:nvCxnSpPr>
              <p:cNvPr id="625" name="Google Shape;625;p33"/>
              <p:cNvCxnSpPr>
                <a:stCxn id="622"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26" name="Google Shape;626;p33"/>
              <p:cNvGrpSpPr/>
              <p:nvPr/>
            </p:nvGrpSpPr>
            <p:grpSpPr>
              <a:xfrm rot="5400000">
                <a:off x="4464485" y="2931359"/>
                <a:ext cx="779512" cy="265728"/>
                <a:chOff x="6223414" y="4018641"/>
                <a:chExt cx="776477" cy="280329"/>
              </a:xfrm>
            </p:grpSpPr>
            <p:grpSp>
              <p:nvGrpSpPr>
                <p:cNvPr id="627" name="Google Shape;627;p33"/>
                <p:cNvGrpSpPr/>
                <p:nvPr/>
              </p:nvGrpSpPr>
              <p:grpSpPr>
                <a:xfrm rot="-5400000">
                  <a:off x="6550278" y="3846238"/>
                  <a:ext cx="112131" cy="616723"/>
                  <a:chOff x="1883650" y="2468875"/>
                  <a:chExt cx="153620" cy="844910"/>
                </a:xfrm>
              </p:grpSpPr>
              <p:sp>
                <p:nvSpPr>
                  <p:cNvPr id="628" name="Google Shape;628;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Google Shape;629;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Google Shape;630;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2" name="Google Shape;632;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33" name="Google Shape;633;p33"/>
              <p:cNvCxnSpPr>
                <a:endCxn id="632"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34" name="Google Shape;634;p33"/>
            <p:cNvGrpSpPr/>
            <p:nvPr/>
          </p:nvGrpSpPr>
          <p:grpSpPr>
            <a:xfrm>
              <a:off x="4987105" y="2665698"/>
              <a:ext cx="615670" cy="1389112"/>
              <a:chOff x="4987105" y="2665698"/>
              <a:chExt cx="615670" cy="1389112"/>
            </a:xfrm>
          </p:grpSpPr>
          <p:cxnSp>
            <p:nvCxnSpPr>
              <p:cNvPr id="635" name="Google Shape;635;p33"/>
              <p:cNvCxnSpPr>
                <a:stCxn id="632"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36" name="Google Shape;636;p33"/>
              <p:cNvGrpSpPr/>
              <p:nvPr/>
            </p:nvGrpSpPr>
            <p:grpSpPr>
              <a:xfrm rot="5400000">
                <a:off x="5080155" y="2922590"/>
                <a:ext cx="779512" cy="265728"/>
                <a:chOff x="6223414" y="4018641"/>
                <a:chExt cx="776477" cy="280329"/>
              </a:xfrm>
            </p:grpSpPr>
            <p:grpSp>
              <p:nvGrpSpPr>
                <p:cNvPr id="637" name="Google Shape;637;p33"/>
                <p:cNvGrpSpPr/>
                <p:nvPr/>
              </p:nvGrpSpPr>
              <p:grpSpPr>
                <a:xfrm rot="-5400000">
                  <a:off x="6550278" y="3846238"/>
                  <a:ext cx="112131" cy="616723"/>
                  <a:chOff x="1883650" y="2468875"/>
                  <a:chExt cx="153620" cy="844910"/>
                </a:xfrm>
              </p:grpSpPr>
              <p:sp>
                <p:nvSpPr>
                  <p:cNvPr id="638" name="Google Shape;638;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Google Shape;639;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Google Shape;641;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2" name="Google Shape;642;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43" name="Google Shape;643;p33"/>
              <p:cNvCxnSpPr>
                <a:endCxn id="642"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44" name="Google Shape;644;p33"/>
            <p:cNvGrpSpPr/>
            <p:nvPr/>
          </p:nvGrpSpPr>
          <p:grpSpPr>
            <a:xfrm>
              <a:off x="3959520" y="1637761"/>
              <a:ext cx="519159" cy="1125910"/>
              <a:chOff x="3959520" y="1637761"/>
              <a:chExt cx="519159" cy="1125910"/>
            </a:xfrm>
          </p:grpSpPr>
          <p:cxnSp>
            <p:nvCxnSpPr>
              <p:cNvPr id="645" name="Google Shape;645;p33"/>
              <p:cNvCxnSpPr>
                <a:stCxn id="622"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646" name="Google Shape;646;p33"/>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647" name="Google Shape;647;p33"/>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648" name="Google Shape;648;p33"/>
            <p:cNvGrpSpPr/>
            <p:nvPr/>
          </p:nvGrpSpPr>
          <p:grpSpPr>
            <a:xfrm>
              <a:off x="4334641" y="2019072"/>
              <a:ext cx="973138" cy="2367723"/>
              <a:chOff x="4334641" y="2019072"/>
              <a:chExt cx="973138" cy="2367723"/>
            </a:xfrm>
          </p:grpSpPr>
          <p:cxnSp>
            <p:nvCxnSpPr>
              <p:cNvPr id="649" name="Google Shape;649;p33"/>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0" name="Google Shape;650;p33"/>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651" name="Google Shape;651;p33"/>
            <p:cNvGrpSpPr/>
            <p:nvPr/>
          </p:nvGrpSpPr>
          <p:grpSpPr>
            <a:xfrm>
              <a:off x="4558214" y="1634517"/>
              <a:ext cx="588193" cy="1129154"/>
              <a:chOff x="4558214" y="1634517"/>
              <a:chExt cx="588193" cy="1129154"/>
            </a:xfrm>
          </p:grpSpPr>
          <p:cxnSp>
            <p:nvCxnSpPr>
              <p:cNvPr id="652" name="Google Shape;652;p33"/>
              <p:cNvCxnSpPr>
                <a:stCxn id="632"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653" name="Google Shape;653;p3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54" name="Google Shape;654;p33"/>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5" name="Google Shape;655;p33"/>
            <p:cNvGrpSpPr/>
            <p:nvPr/>
          </p:nvGrpSpPr>
          <p:grpSpPr>
            <a:xfrm>
              <a:off x="4957268" y="2010685"/>
              <a:ext cx="965696" cy="2378807"/>
              <a:chOff x="4957268" y="2010685"/>
              <a:chExt cx="965696" cy="2378807"/>
            </a:xfrm>
          </p:grpSpPr>
          <p:cxnSp>
            <p:nvCxnSpPr>
              <p:cNvPr id="656" name="Google Shape;656;p33"/>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7" name="Google Shape;657;p33"/>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8" name="Google Shape;658;p33"/>
            <p:cNvGrpSpPr/>
            <p:nvPr/>
          </p:nvGrpSpPr>
          <p:grpSpPr>
            <a:xfrm>
              <a:off x="5154396" y="1634517"/>
              <a:ext cx="639004" cy="1123707"/>
              <a:chOff x="4533545" y="1639964"/>
              <a:chExt cx="639004" cy="1123707"/>
            </a:xfrm>
          </p:grpSpPr>
          <p:cxnSp>
            <p:nvCxnSpPr>
              <p:cNvPr id="659" name="Google Shape;659;p33"/>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660" name="Google Shape;660;p3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61" name="Google Shape;661;p33"/>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662" name="Google Shape;662;p33"/>
            <p:cNvGrpSpPr/>
            <p:nvPr/>
          </p:nvGrpSpPr>
          <p:grpSpPr>
            <a:xfrm>
              <a:off x="5587367" y="1627128"/>
              <a:ext cx="2894924" cy="2766202"/>
              <a:chOff x="5587367" y="1627128"/>
              <a:chExt cx="2894924" cy="2766202"/>
            </a:xfrm>
          </p:grpSpPr>
          <p:cxnSp>
            <p:nvCxnSpPr>
              <p:cNvPr id="663" name="Google Shape;663;p33"/>
              <p:cNvCxnSpPr>
                <a:stCxn id="642"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64" name="Google Shape;664;p33"/>
              <p:cNvGrpSpPr/>
              <p:nvPr/>
            </p:nvGrpSpPr>
            <p:grpSpPr>
              <a:xfrm rot="5400000">
                <a:off x="5690576" y="2922590"/>
                <a:ext cx="779512" cy="265728"/>
                <a:chOff x="6223414" y="4018641"/>
                <a:chExt cx="776477" cy="280329"/>
              </a:xfrm>
            </p:grpSpPr>
            <p:grpSp>
              <p:nvGrpSpPr>
                <p:cNvPr id="665" name="Google Shape;665;p33"/>
                <p:cNvGrpSpPr/>
                <p:nvPr/>
              </p:nvGrpSpPr>
              <p:grpSpPr>
                <a:xfrm rot="-5400000">
                  <a:off x="6550278" y="3846238"/>
                  <a:ext cx="112131" cy="616723"/>
                  <a:chOff x="1883650" y="2468875"/>
                  <a:chExt cx="153620" cy="844910"/>
                </a:xfrm>
              </p:grpSpPr>
              <p:sp>
                <p:nvSpPr>
                  <p:cNvPr id="666" name="Google Shape;66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0" name="Google Shape;67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71" name="Google Shape;671;p33"/>
              <p:cNvCxnSpPr>
                <a:endCxn id="67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72" name="Google Shape;672;p33"/>
              <p:cNvCxnSpPr>
                <a:stCxn id="67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73" name="Google Shape;673;p33"/>
              <p:cNvCxnSpPr>
                <a:stCxn id="67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74" name="Google Shape;674;p33"/>
              <p:cNvGrpSpPr/>
              <p:nvPr/>
            </p:nvGrpSpPr>
            <p:grpSpPr>
              <a:xfrm rot="5400000">
                <a:off x="6300997" y="2931359"/>
                <a:ext cx="779512" cy="265728"/>
                <a:chOff x="6223414" y="4018641"/>
                <a:chExt cx="776477" cy="280329"/>
              </a:xfrm>
            </p:grpSpPr>
            <p:grpSp>
              <p:nvGrpSpPr>
                <p:cNvPr id="675" name="Google Shape;675;p33"/>
                <p:cNvGrpSpPr/>
                <p:nvPr/>
              </p:nvGrpSpPr>
              <p:grpSpPr>
                <a:xfrm rot="-5400000">
                  <a:off x="6550278" y="3846238"/>
                  <a:ext cx="112131" cy="616723"/>
                  <a:chOff x="1883650" y="2468875"/>
                  <a:chExt cx="153620" cy="844910"/>
                </a:xfrm>
              </p:grpSpPr>
              <p:sp>
                <p:nvSpPr>
                  <p:cNvPr id="676" name="Google Shape;67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Google Shape;67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Google Shape;68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81" name="Google Shape;681;p33"/>
              <p:cNvCxnSpPr>
                <a:endCxn id="68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82" name="Google Shape;682;p33"/>
              <p:cNvCxnSpPr>
                <a:stCxn id="68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83" name="Google Shape;683;p33"/>
              <p:cNvCxnSpPr>
                <a:stCxn id="68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84" name="Google Shape;684;p33"/>
              <p:cNvGrpSpPr/>
              <p:nvPr/>
            </p:nvGrpSpPr>
            <p:grpSpPr>
              <a:xfrm rot="5400000">
                <a:off x="6916667" y="2922590"/>
                <a:ext cx="779512" cy="265728"/>
                <a:chOff x="6223414" y="4018641"/>
                <a:chExt cx="776477" cy="280329"/>
              </a:xfrm>
            </p:grpSpPr>
            <p:grpSp>
              <p:nvGrpSpPr>
                <p:cNvPr id="685" name="Google Shape;685;p33"/>
                <p:cNvGrpSpPr/>
                <p:nvPr/>
              </p:nvGrpSpPr>
              <p:grpSpPr>
                <a:xfrm rot="-5400000">
                  <a:off x="6550278" y="3846238"/>
                  <a:ext cx="112131" cy="616723"/>
                  <a:chOff x="1883650" y="2468875"/>
                  <a:chExt cx="153620" cy="844910"/>
                </a:xfrm>
              </p:grpSpPr>
              <p:sp>
                <p:nvSpPr>
                  <p:cNvPr id="686" name="Google Shape;68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0" name="Google Shape;69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91" name="Google Shape;691;p33"/>
              <p:cNvCxnSpPr>
                <a:endCxn id="69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92" name="Google Shape;692;p33"/>
              <p:cNvCxnSpPr>
                <a:stCxn id="69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93" name="Google Shape;693;p33"/>
              <p:cNvCxnSpPr>
                <a:stCxn id="69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94" name="Google Shape;694;p33"/>
              <p:cNvGrpSpPr/>
              <p:nvPr/>
            </p:nvGrpSpPr>
            <p:grpSpPr>
              <a:xfrm rot="5400000">
                <a:off x="7503523" y="2922590"/>
                <a:ext cx="779512" cy="265728"/>
                <a:chOff x="6223414" y="4018641"/>
                <a:chExt cx="776477" cy="280329"/>
              </a:xfrm>
            </p:grpSpPr>
            <p:grpSp>
              <p:nvGrpSpPr>
                <p:cNvPr id="695" name="Google Shape;695;p33"/>
                <p:cNvGrpSpPr/>
                <p:nvPr/>
              </p:nvGrpSpPr>
              <p:grpSpPr>
                <a:xfrm rot="-5400000">
                  <a:off x="6550278" y="3846238"/>
                  <a:ext cx="112131" cy="616723"/>
                  <a:chOff x="1883650" y="2468875"/>
                  <a:chExt cx="153620" cy="844910"/>
                </a:xfrm>
              </p:grpSpPr>
              <p:sp>
                <p:nvSpPr>
                  <p:cNvPr id="696" name="Google Shape;69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Google Shape;69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 name="Google Shape;70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01" name="Google Shape;701;p33"/>
              <p:cNvCxnSpPr>
                <a:endCxn id="70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702" name="Google Shape;702;p33"/>
              <p:cNvCxnSpPr>
                <a:stCxn id="70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703" name="Google Shape;703;p3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4" name="Google Shape;704;p33"/>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5" name="Google Shape;705;p33"/>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6" name="Google Shape;706;p33"/>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707" name="Google Shape;707;p33"/>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708" name="Google Shape;708;p33"/>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709" name="Google Shape;709;p33"/>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0" name="Google Shape;710;p33"/>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1" name="Google Shape;711;p33"/>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2" name="Google Shape;712;p33"/>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3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718" name="Google Shape;718;p3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Greedy decoding has no way to undo decisions! </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les pauvres sont démunis (the poor don’t have any money)</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a:t>
            </a:r>
            <a:r>
              <a:rPr b="0" i="1" lang="en-US" sz="2400" u="none" cap="none" strike="noStrike">
                <a:solidFill>
                  <a:srgbClr val="C00000"/>
                </a:solidFill>
                <a:latin typeface="Calibri"/>
                <a:ea typeface="Calibri"/>
                <a:cs typeface="Calibri"/>
                <a:sym typeface="Calibri"/>
              </a:rPr>
              <a:t>are</a:t>
            </a:r>
            <a:r>
              <a:rPr b="0" i="1" lang="en-US" sz="2400" u="none" cap="none" strike="noStrike">
                <a:solidFill>
                  <a:schemeClr val="dk1"/>
                </a:solidFill>
                <a:latin typeface="Calibri"/>
                <a:ea typeface="Calibri"/>
                <a:cs typeface="Calibri"/>
                <a:sym typeface="Calibri"/>
              </a:rPr>
              <a:t> ____</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option: use </a:t>
            </a:r>
            <a:r>
              <a:rPr b="0" i="0" lang="en-US" sz="2400" u="none" cap="none" strike="noStrike">
                <a:solidFill>
                  <a:schemeClr val="accent3"/>
                </a:solidFill>
                <a:latin typeface="Calibri"/>
                <a:ea typeface="Calibri"/>
                <a:cs typeface="Calibri"/>
                <a:sym typeface="Calibri"/>
              </a:rPr>
              <a:t>beam search</a:t>
            </a:r>
            <a:r>
              <a:rPr b="0" i="0" lang="en-US" sz="2400" u="none" cap="none" strike="noStrike">
                <a:solidFill>
                  <a:schemeClr val="dk1"/>
                </a:solidFill>
                <a:latin typeface="Calibri"/>
                <a:ea typeface="Calibri"/>
                <a:cs typeface="Calibri"/>
                <a:sym typeface="Calibri"/>
              </a:rPr>
              <a:t> (a search algorithm) to explore </a:t>
            </a:r>
            <a:r>
              <a:rPr b="0" i="1" lang="en-US" sz="2400" u="none" cap="none" strike="noStrike">
                <a:solidFill>
                  <a:schemeClr val="dk1"/>
                </a:solidFill>
                <a:latin typeface="Calibri"/>
                <a:ea typeface="Calibri"/>
                <a:cs typeface="Calibri"/>
                <a:sym typeface="Calibri"/>
              </a:rPr>
              <a:t>several</a:t>
            </a:r>
            <a:r>
              <a:rPr b="0" i="0" lang="en-US" sz="2400" u="none" cap="none" strike="noStrike">
                <a:solidFill>
                  <a:schemeClr val="dk1"/>
                </a:solidFill>
                <a:latin typeface="Calibri"/>
                <a:ea typeface="Calibri"/>
                <a:cs typeface="Calibri"/>
                <a:sym typeface="Calibri"/>
              </a:rPr>
              <a:t> hypotheses and select the best one</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719" name="Google Shape;719;p3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3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a:t>
            </a:r>
            <a:endParaRPr/>
          </a:p>
        </p:txBody>
      </p:sp>
      <p:sp>
        <p:nvSpPr>
          <p:cNvPr id="725" name="Google Shape;725;p35"/>
          <p:cNvSpPr txBox="1"/>
          <p:nvPr>
            <p:ph idx="1" type="body"/>
          </p:nvPr>
        </p:nvSpPr>
        <p:spPr>
          <a:xfrm>
            <a:off x="304800" y="1092200"/>
            <a:ext cx="8534400" cy="5156200"/>
          </a:xfrm>
          <a:prstGeom prst="rect">
            <a:avLst/>
          </a:prstGeom>
          <a:blipFill rotWithShape="1">
            <a:blip r:embed="rId3">
              <a:alphaModFix/>
            </a:blip>
            <a:stretch>
              <a:fillRect b="0" l="-743" r="-148" t="-736"/>
            </a:stretch>
          </a:blip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latin typeface="Calibri"/>
                <a:ea typeface="Calibri"/>
                <a:cs typeface="Calibri"/>
                <a:sym typeface="Calibri"/>
              </a:rPr>
              <a:t> </a:t>
            </a:r>
            <a:endParaRPr/>
          </a:p>
        </p:txBody>
      </p:sp>
      <p:sp>
        <p:nvSpPr>
          <p:cNvPr id="726" name="Google Shape;726;p3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727" name="Google Shape;727;p35"/>
          <p:cNvPicPr preferRelativeResize="0"/>
          <p:nvPr/>
        </p:nvPicPr>
        <p:blipFill rotWithShape="1">
          <a:blip r:embed="rId4">
            <a:alphaModFix/>
          </a:blip>
          <a:srcRect b="0" l="0" r="0" t="0"/>
          <a:stretch/>
        </p:blipFill>
        <p:spPr>
          <a:xfrm>
            <a:off x="706055" y="1578281"/>
            <a:ext cx="7731889" cy="454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3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33" name="Google Shape;733;p3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34" name="Google Shape;734;p3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35" name="Google Shape;735;p36"/>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3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41" name="Google Shape;741;p3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42" name="Google Shape;742;p3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43" name="Google Shape;743;p3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44" name="Google Shape;744;p37"/>
          <p:cNvGrpSpPr/>
          <p:nvPr/>
        </p:nvGrpSpPr>
        <p:grpSpPr>
          <a:xfrm>
            <a:off x="583518" y="2781936"/>
            <a:ext cx="772168" cy="2298959"/>
            <a:chOff x="583518" y="2781936"/>
            <a:chExt cx="772168" cy="2298959"/>
          </a:xfrm>
        </p:grpSpPr>
        <p:sp>
          <p:nvSpPr>
            <p:cNvPr id="745" name="Google Shape;745;p37"/>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46" name="Google Shape;746;p3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747" name="Google Shape;747;p37"/>
            <p:cNvCxnSpPr>
              <a:endCxn id="745" idx="2"/>
            </p:cNvCxnSpPr>
            <p:nvPr/>
          </p:nvCxnSpPr>
          <p:spPr>
            <a:xfrm flipH="1" rot="10800000">
              <a:off x="583518" y="3217594"/>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48" name="Google Shape;748;p37"/>
            <p:cNvCxnSpPr>
              <a:endCxn id="746" idx="0"/>
            </p:cNvCxnSpPr>
            <p:nvPr/>
          </p:nvCxnSpPr>
          <p:spPr>
            <a:xfrm>
              <a:off x="583518" y="4149037"/>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3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54" name="Google Shape;754;p38"/>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55" name="Google Shape;755;p3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56" name="Google Shape;756;p38"/>
          <p:cNvGrpSpPr/>
          <p:nvPr/>
        </p:nvGrpSpPr>
        <p:grpSpPr>
          <a:xfrm>
            <a:off x="1355686" y="2516395"/>
            <a:ext cx="1510733" cy="2818756"/>
            <a:chOff x="1355686" y="2516395"/>
            <a:chExt cx="1510733" cy="2818756"/>
          </a:xfrm>
        </p:grpSpPr>
        <p:sp>
          <p:nvSpPr>
            <p:cNvPr id="757" name="Google Shape;757;p38"/>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58" name="Google Shape;758;p3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59" name="Google Shape;759;p38"/>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60" name="Google Shape;760;p38"/>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61" name="Google Shape;761;p38"/>
            <p:cNvCxnSpPr>
              <a:stCxn id="762" idx="3"/>
              <a:endCxn id="7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3" name="Google Shape;763;p38"/>
            <p:cNvCxnSpPr>
              <a:stCxn id="762" idx="3"/>
              <a:endCxn id="7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4" name="Google Shape;764;p38"/>
            <p:cNvCxnSpPr>
              <a:stCxn id="765" idx="3"/>
              <a:endCxn id="7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6" name="Google Shape;766;p38"/>
            <p:cNvCxnSpPr>
              <a:stCxn id="765" idx="3"/>
              <a:endCxn id="7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67" name="Google Shape;767;p3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68" name="Google Shape;768;p38"/>
          <p:cNvGrpSpPr/>
          <p:nvPr/>
        </p:nvGrpSpPr>
        <p:grpSpPr>
          <a:xfrm>
            <a:off x="583556" y="2781936"/>
            <a:ext cx="772130" cy="2298959"/>
            <a:chOff x="583556" y="2781936"/>
            <a:chExt cx="772130" cy="2298959"/>
          </a:xfrm>
        </p:grpSpPr>
        <p:sp>
          <p:nvSpPr>
            <p:cNvPr id="762" name="Google Shape;762;p38"/>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the</a:t>
              </a:r>
              <a:endParaRPr/>
            </a:p>
          </p:txBody>
        </p:sp>
        <p:sp>
          <p:nvSpPr>
            <p:cNvPr id="765" name="Google Shape;765;p3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a:t>
              </a:r>
              <a:endParaRPr/>
            </a:p>
          </p:txBody>
        </p:sp>
        <p:cxnSp>
          <p:nvCxnSpPr>
            <p:cNvPr id="769" name="Google Shape;769;p38"/>
            <p:cNvCxnSpPr>
              <a:stCxn id="767" idx="0"/>
              <a:endCxn id="7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70" name="Google Shape;770;p38"/>
            <p:cNvCxnSpPr>
              <a:stCxn id="767" idx="2"/>
              <a:endCxn id="7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76" name="Google Shape;776;p39"/>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77" name="Google Shape;777;p3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78" name="Google Shape;778;p39"/>
          <p:cNvGrpSpPr/>
          <p:nvPr/>
        </p:nvGrpSpPr>
        <p:grpSpPr>
          <a:xfrm>
            <a:off x="1355686" y="2516395"/>
            <a:ext cx="1510733" cy="2818756"/>
            <a:chOff x="1355686" y="2516395"/>
            <a:chExt cx="1510733" cy="2818756"/>
          </a:xfrm>
        </p:grpSpPr>
        <p:sp>
          <p:nvSpPr>
            <p:cNvPr id="779" name="Google Shape;779;p3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0" name="Google Shape;780;p39"/>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81" name="Google Shape;781;p3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2" name="Google Shape;782;p39"/>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83" name="Google Shape;783;p39"/>
            <p:cNvCxnSpPr>
              <a:stCxn id="784" idx="3"/>
              <a:endCxn id="77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5" name="Google Shape;785;p39"/>
            <p:cNvCxnSpPr>
              <a:stCxn id="784" idx="3"/>
              <a:endCxn id="78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6" name="Google Shape;786;p39"/>
            <p:cNvCxnSpPr>
              <a:stCxn id="787" idx="3"/>
              <a:endCxn id="78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8" name="Google Shape;788;p39"/>
            <p:cNvCxnSpPr>
              <a:stCxn id="787" idx="3"/>
              <a:endCxn id="78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789" name="Google Shape;789;p39"/>
          <p:cNvGrpSpPr/>
          <p:nvPr/>
        </p:nvGrpSpPr>
        <p:grpSpPr>
          <a:xfrm>
            <a:off x="2866419" y="2221881"/>
            <a:ext cx="1455030" cy="2845076"/>
            <a:chOff x="2866419" y="2221881"/>
            <a:chExt cx="1455030" cy="2845076"/>
          </a:xfrm>
        </p:grpSpPr>
        <p:sp>
          <p:nvSpPr>
            <p:cNvPr id="790" name="Google Shape;790;p39"/>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791" name="Google Shape;791;p39"/>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792" name="Google Shape;792;p39"/>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793" name="Google Shape;793;p39"/>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794" name="Google Shape;794;p39"/>
            <p:cNvCxnSpPr>
              <a:stCxn id="779" idx="3"/>
              <a:endCxn id="79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5" name="Google Shape;795;p39"/>
            <p:cNvCxnSpPr>
              <a:stCxn id="779" idx="3"/>
              <a:endCxn id="79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6" name="Google Shape;796;p39"/>
            <p:cNvCxnSpPr>
              <a:stCxn id="781" idx="3"/>
              <a:endCxn id="79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7" name="Google Shape;797;p39"/>
            <p:cNvCxnSpPr>
              <a:stCxn id="781" idx="3"/>
              <a:endCxn id="79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98" name="Google Shape;798;p39"/>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99" name="Google Shape;799;p39"/>
          <p:cNvGrpSpPr/>
          <p:nvPr/>
        </p:nvGrpSpPr>
        <p:grpSpPr>
          <a:xfrm>
            <a:off x="583556" y="2781936"/>
            <a:ext cx="772130" cy="2298959"/>
            <a:chOff x="583556" y="2781936"/>
            <a:chExt cx="772130" cy="2298959"/>
          </a:xfrm>
        </p:grpSpPr>
        <p:sp>
          <p:nvSpPr>
            <p:cNvPr id="784" name="Google Shape;784;p39"/>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87" name="Google Shape;787;p39"/>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00" name="Google Shape;800;p39"/>
            <p:cNvCxnSpPr>
              <a:stCxn id="798" idx="0"/>
              <a:endCxn id="78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01" name="Google Shape;801;p39"/>
            <p:cNvCxnSpPr>
              <a:stCxn id="798" idx="2"/>
              <a:endCxn id="78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07" name="Google Shape;807;p40"/>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08" name="Google Shape;808;p4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09" name="Google Shape;809;p40"/>
          <p:cNvGrpSpPr/>
          <p:nvPr/>
        </p:nvGrpSpPr>
        <p:grpSpPr>
          <a:xfrm>
            <a:off x="1355686" y="2516395"/>
            <a:ext cx="1510733" cy="2818756"/>
            <a:chOff x="1355686" y="2516395"/>
            <a:chExt cx="1510733" cy="2818756"/>
          </a:xfrm>
        </p:grpSpPr>
        <p:sp>
          <p:nvSpPr>
            <p:cNvPr id="810" name="Google Shape;810;p4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1" name="Google Shape;811;p4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12" name="Google Shape;812;p40"/>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3" name="Google Shape;813;p4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14" name="Google Shape;814;p40"/>
            <p:cNvCxnSpPr>
              <a:stCxn id="815" idx="3"/>
              <a:endCxn id="81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6" name="Google Shape;816;p40"/>
            <p:cNvCxnSpPr>
              <a:stCxn id="815" idx="3"/>
              <a:endCxn id="81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7" name="Google Shape;817;p40"/>
            <p:cNvCxnSpPr>
              <a:stCxn id="818" idx="3"/>
              <a:endCxn id="81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9" name="Google Shape;819;p40"/>
            <p:cNvCxnSpPr>
              <a:stCxn id="818" idx="3"/>
              <a:endCxn id="81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0" name="Google Shape;820;p40"/>
          <p:cNvGrpSpPr/>
          <p:nvPr/>
        </p:nvGrpSpPr>
        <p:grpSpPr>
          <a:xfrm>
            <a:off x="2866419" y="2221881"/>
            <a:ext cx="1455030" cy="2845076"/>
            <a:chOff x="2866419" y="2221881"/>
            <a:chExt cx="1455030" cy="2845076"/>
          </a:xfrm>
        </p:grpSpPr>
        <p:sp>
          <p:nvSpPr>
            <p:cNvPr id="821" name="Google Shape;821;p4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are</a:t>
              </a:r>
              <a:endParaRPr/>
            </a:p>
          </p:txBody>
        </p:sp>
        <p:sp>
          <p:nvSpPr>
            <p:cNvPr id="822" name="Google Shape;822;p40"/>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don’t</a:t>
              </a:r>
              <a:endParaRPr/>
            </a:p>
          </p:txBody>
        </p:sp>
        <p:sp>
          <p:nvSpPr>
            <p:cNvPr id="823" name="Google Shape;823;p40"/>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24" name="Google Shape;824;p40"/>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25" name="Google Shape;825;p40"/>
            <p:cNvCxnSpPr>
              <a:stCxn id="810" idx="3"/>
              <a:endCxn id="82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6" name="Google Shape;826;p40"/>
            <p:cNvCxnSpPr>
              <a:stCxn id="810" idx="3"/>
              <a:endCxn id="82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7" name="Google Shape;827;p40"/>
            <p:cNvCxnSpPr>
              <a:stCxn id="812" idx="3"/>
              <a:endCxn id="82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8" name="Google Shape;828;p40"/>
            <p:cNvCxnSpPr>
              <a:stCxn id="812" idx="3"/>
              <a:endCxn id="82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9" name="Google Shape;829;p40"/>
          <p:cNvGrpSpPr/>
          <p:nvPr/>
        </p:nvGrpSpPr>
        <p:grpSpPr>
          <a:xfrm>
            <a:off x="4321449" y="1491757"/>
            <a:ext cx="1540885" cy="2258427"/>
            <a:chOff x="4321449" y="1491757"/>
            <a:chExt cx="1540885" cy="2258427"/>
          </a:xfrm>
        </p:grpSpPr>
        <p:sp>
          <p:nvSpPr>
            <p:cNvPr id="830" name="Google Shape;830;p4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31" name="Google Shape;831;p40"/>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832" name="Google Shape;832;p40"/>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833" name="Google Shape;833;p40"/>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34" name="Google Shape;834;p40"/>
            <p:cNvCxnSpPr>
              <a:stCxn id="822" idx="3"/>
              <a:endCxn id="83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5" name="Google Shape;835;p40"/>
            <p:cNvCxnSpPr>
              <a:stCxn id="822" idx="3"/>
              <a:endCxn id="83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6" name="Google Shape;836;p40"/>
            <p:cNvCxnSpPr>
              <a:stCxn id="821" idx="3"/>
              <a:endCxn id="83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7" name="Google Shape;837;p40"/>
            <p:cNvCxnSpPr>
              <a:stCxn id="821" idx="3"/>
              <a:endCxn id="83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38" name="Google Shape;838;p40"/>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39" name="Google Shape;839;p40"/>
          <p:cNvGrpSpPr/>
          <p:nvPr/>
        </p:nvGrpSpPr>
        <p:grpSpPr>
          <a:xfrm>
            <a:off x="583556" y="2781936"/>
            <a:ext cx="772130" cy="2298959"/>
            <a:chOff x="583556" y="2781936"/>
            <a:chExt cx="772130" cy="2298959"/>
          </a:xfrm>
        </p:grpSpPr>
        <p:sp>
          <p:nvSpPr>
            <p:cNvPr id="815" name="Google Shape;815;p40"/>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18" name="Google Shape;818;p40"/>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40" name="Google Shape;840;p40"/>
            <p:cNvCxnSpPr>
              <a:stCxn id="838" idx="0"/>
              <a:endCxn id="81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41" name="Google Shape;841;p40"/>
            <p:cNvCxnSpPr>
              <a:stCxn id="838" idx="2"/>
              <a:endCxn id="81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Overview</a:t>
            </a:r>
            <a:endParaRPr/>
          </a:p>
        </p:txBody>
      </p:sp>
      <p:sp>
        <p:nvSpPr>
          <p:cNvPr id="102" name="Google Shape;102;p1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Today we will: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task</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Machine Translation</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architecture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sequence-to-sequence</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technique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attention</a:t>
            </a:r>
            <a:endParaRPr/>
          </a:p>
        </p:txBody>
      </p:sp>
      <p:sp>
        <p:nvSpPr>
          <p:cNvPr id="103" name="Google Shape;103;p1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04" name="Google Shape;104;p14"/>
          <p:cNvGrpSpPr/>
          <p:nvPr/>
        </p:nvGrpSpPr>
        <p:grpSpPr>
          <a:xfrm>
            <a:off x="3901857" y="2429318"/>
            <a:ext cx="3686475" cy="1315572"/>
            <a:chOff x="3901857" y="2429318"/>
            <a:chExt cx="3686475" cy="1315572"/>
          </a:xfrm>
        </p:grpSpPr>
        <p:cxnSp>
          <p:nvCxnSpPr>
            <p:cNvPr id="105" name="Google Shape;105;p14"/>
            <p:cNvCxnSpPr/>
            <p:nvPr/>
          </p:nvCxnSpPr>
          <p:spPr>
            <a:xfrm>
              <a:off x="3901857" y="2429318"/>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6" name="Google Shape;106;p14"/>
            <p:cNvSpPr txBox="1"/>
            <p:nvPr/>
          </p:nvSpPr>
          <p:spPr>
            <a:xfrm>
              <a:off x="3966482" y="2838903"/>
              <a:ext cx="3621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the primary use-case of</a:t>
              </a:r>
              <a:endParaRPr/>
            </a:p>
          </p:txBody>
        </p:sp>
      </p:grpSp>
      <p:grpSp>
        <p:nvGrpSpPr>
          <p:cNvPr id="107" name="Google Shape;107;p14"/>
          <p:cNvGrpSpPr/>
          <p:nvPr/>
        </p:nvGrpSpPr>
        <p:grpSpPr>
          <a:xfrm>
            <a:off x="3901857" y="4444701"/>
            <a:ext cx="2154559" cy="1315572"/>
            <a:chOff x="3901857" y="4444701"/>
            <a:chExt cx="2154559" cy="1315572"/>
          </a:xfrm>
        </p:grpSpPr>
        <p:cxnSp>
          <p:nvCxnSpPr>
            <p:cNvPr id="108" name="Google Shape;108;p14"/>
            <p:cNvCxnSpPr/>
            <p:nvPr/>
          </p:nvCxnSpPr>
          <p:spPr>
            <a:xfrm>
              <a:off x="3901857" y="4444701"/>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9" name="Google Shape;109;p14"/>
            <p:cNvSpPr txBox="1"/>
            <p:nvPr/>
          </p:nvSpPr>
          <p:spPr>
            <a:xfrm>
              <a:off x="3966482" y="4854286"/>
              <a:ext cx="20899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improved by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4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47" name="Google Shape;847;p41"/>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48" name="Google Shape;848;p4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49" name="Google Shape;849;p41"/>
          <p:cNvGrpSpPr/>
          <p:nvPr/>
        </p:nvGrpSpPr>
        <p:grpSpPr>
          <a:xfrm>
            <a:off x="1355686" y="2516395"/>
            <a:ext cx="1510733" cy="2818756"/>
            <a:chOff x="1355686" y="2516395"/>
            <a:chExt cx="1510733" cy="2818756"/>
          </a:xfrm>
        </p:grpSpPr>
        <p:sp>
          <p:nvSpPr>
            <p:cNvPr id="850" name="Google Shape;850;p41"/>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1" name="Google Shape;851;p4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52" name="Google Shape;852;p4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3" name="Google Shape;853;p41"/>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54" name="Google Shape;854;p41"/>
            <p:cNvCxnSpPr>
              <a:stCxn id="855" idx="3"/>
              <a:endCxn id="85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6" name="Google Shape;856;p41"/>
            <p:cNvCxnSpPr>
              <a:stCxn id="855" idx="3"/>
              <a:endCxn id="85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7" name="Google Shape;857;p41"/>
            <p:cNvCxnSpPr>
              <a:stCxn id="858" idx="3"/>
              <a:endCxn id="85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9" name="Google Shape;859;p41"/>
            <p:cNvCxnSpPr>
              <a:stCxn id="858" idx="3"/>
              <a:endCxn id="85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0" name="Google Shape;860;p41"/>
          <p:cNvGrpSpPr/>
          <p:nvPr/>
        </p:nvGrpSpPr>
        <p:grpSpPr>
          <a:xfrm>
            <a:off x="2866419" y="2221881"/>
            <a:ext cx="1455030" cy="2845076"/>
            <a:chOff x="2866419" y="2221881"/>
            <a:chExt cx="1455030" cy="2845076"/>
          </a:xfrm>
        </p:grpSpPr>
        <p:sp>
          <p:nvSpPr>
            <p:cNvPr id="861" name="Google Shape;861;p4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862" name="Google Shape;862;p4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863" name="Google Shape;863;p41"/>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64" name="Google Shape;864;p41"/>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65" name="Google Shape;865;p41"/>
            <p:cNvCxnSpPr>
              <a:stCxn id="850" idx="3"/>
              <a:endCxn id="86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6" name="Google Shape;866;p41"/>
            <p:cNvCxnSpPr>
              <a:stCxn id="850" idx="3"/>
              <a:endCxn id="86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7" name="Google Shape;867;p41"/>
            <p:cNvCxnSpPr>
              <a:stCxn id="852" idx="3"/>
              <a:endCxn id="86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8" name="Google Shape;868;p41"/>
            <p:cNvCxnSpPr>
              <a:stCxn id="852" idx="3"/>
              <a:endCxn id="86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9" name="Google Shape;869;p41"/>
          <p:cNvGrpSpPr/>
          <p:nvPr/>
        </p:nvGrpSpPr>
        <p:grpSpPr>
          <a:xfrm>
            <a:off x="4321449" y="1491757"/>
            <a:ext cx="1540885" cy="2258427"/>
            <a:chOff x="4321449" y="1491757"/>
            <a:chExt cx="1540885" cy="2258427"/>
          </a:xfrm>
        </p:grpSpPr>
        <p:sp>
          <p:nvSpPr>
            <p:cNvPr id="870" name="Google Shape;870;p41"/>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71" name="Google Shape;871;p4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not</a:t>
              </a:r>
              <a:endParaRPr/>
            </a:p>
          </p:txBody>
        </p:sp>
        <p:sp>
          <p:nvSpPr>
            <p:cNvPr id="872" name="Google Shape;872;p41"/>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have</a:t>
              </a:r>
              <a:endParaRPr/>
            </a:p>
          </p:txBody>
        </p:sp>
        <p:sp>
          <p:nvSpPr>
            <p:cNvPr id="873" name="Google Shape;873;p41"/>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74" name="Google Shape;874;p41"/>
            <p:cNvCxnSpPr>
              <a:stCxn id="862" idx="3"/>
              <a:endCxn id="87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5" name="Google Shape;875;p41"/>
            <p:cNvCxnSpPr>
              <a:stCxn id="862" idx="3"/>
              <a:endCxn id="87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6" name="Google Shape;876;p41"/>
            <p:cNvCxnSpPr>
              <a:stCxn id="861" idx="3"/>
              <a:endCxn id="87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7" name="Google Shape;877;p41"/>
            <p:cNvCxnSpPr>
              <a:stCxn id="861" idx="3"/>
              <a:endCxn id="87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78" name="Google Shape;878;p41"/>
          <p:cNvGrpSpPr/>
          <p:nvPr/>
        </p:nvGrpSpPr>
        <p:grpSpPr>
          <a:xfrm>
            <a:off x="5836534" y="1793890"/>
            <a:ext cx="1566685" cy="2355069"/>
            <a:chOff x="5836534" y="1793890"/>
            <a:chExt cx="1566685" cy="2355069"/>
          </a:xfrm>
        </p:grpSpPr>
        <p:sp>
          <p:nvSpPr>
            <p:cNvPr id="879" name="Google Shape;879;p41"/>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880" name="Google Shape;880;p41"/>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881" name="Google Shape;881;p41"/>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any</a:t>
              </a:r>
              <a:endParaRPr/>
            </a:p>
          </p:txBody>
        </p:sp>
        <p:sp>
          <p:nvSpPr>
            <p:cNvPr id="882" name="Google Shape;882;p41"/>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883" name="Google Shape;883;p41"/>
            <p:cNvCxnSpPr>
              <a:stCxn id="871" idx="3"/>
              <a:endCxn id="879"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4" name="Google Shape;884;p41"/>
            <p:cNvCxnSpPr>
              <a:stCxn id="871" idx="3"/>
              <a:endCxn id="880"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5" name="Google Shape;885;p41"/>
            <p:cNvCxnSpPr>
              <a:stCxn id="872" idx="3"/>
              <a:endCxn id="881"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6" name="Google Shape;886;p41"/>
            <p:cNvCxnSpPr>
              <a:stCxn id="872" idx="3"/>
              <a:endCxn id="882"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87" name="Google Shape;887;p41"/>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88" name="Google Shape;888;p41"/>
          <p:cNvGrpSpPr/>
          <p:nvPr/>
        </p:nvGrpSpPr>
        <p:grpSpPr>
          <a:xfrm>
            <a:off x="583556" y="2781936"/>
            <a:ext cx="772130" cy="2298959"/>
            <a:chOff x="583556" y="2781936"/>
            <a:chExt cx="772130" cy="2298959"/>
          </a:xfrm>
        </p:grpSpPr>
        <p:sp>
          <p:nvSpPr>
            <p:cNvPr id="855" name="Google Shape;855;p41"/>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58" name="Google Shape;858;p41"/>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89" name="Google Shape;889;p41"/>
            <p:cNvCxnSpPr>
              <a:stCxn id="887" idx="0"/>
              <a:endCxn id="85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90" name="Google Shape;890;p41"/>
            <p:cNvCxnSpPr>
              <a:stCxn id="887" idx="2"/>
              <a:endCxn id="85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4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96" name="Google Shape;896;p42"/>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97" name="Google Shape;897;p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98" name="Google Shape;898;p42"/>
          <p:cNvGrpSpPr/>
          <p:nvPr/>
        </p:nvGrpSpPr>
        <p:grpSpPr>
          <a:xfrm>
            <a:off x="1355686" y="2516395"/>
            <a:ext cx="1510733" cy="2818756"/>
            <a:chOff x="1355686" y="2516395"/>
            <a:chExt cx="1510733" cy="2818756"/>
          </a:xfrm>
        </p:grpSpPr>
        <p:sp>
          <p:nvSpPr>
            <p:cNvPr id="899" name="Google Shape;899;p42"/>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0" name="Google Shape;900;p42"/>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01" name="Google Shape;901;p4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2" name="Google Shape;902;p4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03" name="Google Shape;903;p42"/>
            <p:cNvCxnSpPr>
              <a:stCxn id="904" idx="3"/>
              <a:endCxn id="89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5" name="Google Shape;905;p42"/>
            <p:cNvCxnSpPr>
              <a:stCxn id="904" idx="3"/>
              <a:endCxn id="90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6" name="Google Shape;906;p42"/>
            <p:cNvCxnSpPr>
              <a:stCxn id="907" idx="3"/>
              <a:endCxn id="90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8" name="Google Shape;908;p42"/>
            <p:cNvCxnSpPr>
              <a:stCxn id="907" idx="3"/>
              <a:endCxn id="90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09" name="Google Shape;909;p42"/>
          <p:cNvGrpSpPr/>
          <p:nvPr/>
        </p:nvGrpSpPr>
        <p:grpSpPr>
          <a:xfrm>
            <a:off x="2866419" y="2221881"/>
            <a:ext cx="1455030" cy="2845076"/>
            <a:chOff x="2866419" y="2221881"/>
            <a:chExt cx="1455030" cy="2845076"/>
          </a:xfrm>
        </p:grpSpPr>
        <p:sp>
          <p:nvSpPr>
            <p:cNvPr id="910" name="Google Shape;910;p42"/>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11" name="Google Shape;911;p4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912" name="Google Shape;912;p4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13" name="Google Shape;913;p42"/>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14" name="Google Shape;914;p42"/>
            <p:cNvCxnSpPr>
              <a:stCxn id="899" idx="3"/>
              <a:endCxn id="91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5" name="Google Shape;915;p42"/>
            <p:cNvCxnSpPr>
              <a:stCxn id="899" idx="3"/>
              <a:endCxn id="91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6" name="Google Shape;916;p42"/>
            <p:cNvCxnSpPr>
              <a:stCxn id="901" idx="3"/>
              <a:endCxn id="91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7" name="Google Shape;917;p42"/>
            <p:cNvCxnSpPr>
              <a:stCxn id="901" idx="3"/>
              <a:endCxn id="91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18" name="Google Shape;918;p42"/>
          <p:cNvGrpSpPr/>
          <p:nvPr/>
        </p:nvGrpSpPr>
        <p:grpSpPr>
          <a:xfrm>
            <a:off x="4321449" y="1491757"/>
            <a:ext cx="1540885" cy="2258427"/>
            <a:chOff x="4321449" y="1491757"/>
            <a:chExt cx="1540885" cy="2258427"/>
          </a:xfrm>
        </p:grpSpPr>
        <p:sp>
          <p:nvSpPr>
            <p:cNvPr id="919" name="Google Shape;919;p42"/>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20" name="Google Shape;920;p42"/>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21" name="Google Shape;921;p4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922" name="Google Shape;922;p42"/>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23" name="Google Shape;923;p42"/>
            <p:cNvCxnSpPr>
              <a:stCxn id="911" idx="3"/>
              <a:endCxn id="921"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4" name="Google Shape;924;p42"/>
            <p:cNvCxnSpPr>
              <a:stCxn id="911" idx="3"/>
              <a:endCxn id="922"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5" name="Google Shape;925;p42"/>
            <p:cNvCxnSpPr>
              <a:stCxn id="910" idx="3"/>
              <a:endCxn id="920"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6" name="Google Shape;926;p42"/>
            <p:cNvCxnSpPr>
              <a:stCxn id="910" idx="3"/>
              <a:endCxn id="919"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27" name="Google Shape;927;p42"/>
          <p:cNvGrpSpPr/>
          <p:nvPr/>
        </p:nvGrpSpPr>
        <p:grpSpPr>
          <a:xfrm>
            <a:off x="5836534" y="1793890"/>
            <a:ext cx="1566685" cy="2355069"/>
            <a:chOff x="5836534" y="1793890"/>
            <a:chExt cx="1566685" cy="2355069"/>
          </a:xfrm>
        </p:grpSpPr>
        <p:sp>
          <p:nvSpPr>
            <p:cNvPr id="928" name="Google Shape;928;p42"/>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29" name="Google Shape;929;p42"/>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30" name="Google Shape;930;p42"/>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any</a:t>
              </a:r>
              <a:endParaRPr/>
            </a:p>
          </p:txBody>
        </p:sp>
        <p:sp>
          <p:nvSpPr>
            <p:cNvPr id="931" name="Google Shape;931;p42"/>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enough</a:t>
              </a:r>
              <a:endParaRPr/>
            </a:p>
          </p:txBody>
        </p:sp>
        <p:cxnSp>
          <p:nvCxnSpPr>
            <p:cNvPr id="932" name="Google Shape;932;p42"/>
            <p:cNvCxnSpPr>
              <a:stCxn id="920" idx="3"/>
              <a:endCxn id="928"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3" name="Google Shape;933;p42"/>
            <p:cNvCxnSpPr>
              <a:stCxn id="920" idx="3"/>
              <a:endCxn id="929"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4" name="Google Shape;934;p42"/>
            <p:cNvCxnSpPr>
              <a:stCxn id="921" idx="3"/>
              <a:endCxn id="930"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5" name="Google Shape;935;p42"/>
            <p:cNvCxnSpPr>
              <a:stCxn id="921" idx="3"/>
              <a:endCxn id="931"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36" name="Google Shape;936;p42"/>
          <p:cNvGrpSpPr/>
          <p:nvPr/>
        </p:nvGrpSpPr>
        <p:grpSpPr>
          <a:xfrm>
            <a:off x="7403219" y="2516395"/>
            <a:ext cx="1601892" cy="2442068"/>
            <a:chOff x="7403219" y="2516395"/>
            <a:chExt cx="1601892" cy="2442068"/>
          </a:xfrm>
        </p:grpSpPr>
        <p:sp>
          <p:nvSpPr>
            <p:cNvPr id="937" name="Google Shape;937;p42"/>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38" name="Google Shape;938;p42"/>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39" name="Google Shape;939;p42"/>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40" name="Google Shape;940;p42"/>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41" name="Google Shape;941;p42"/>
            <p:cNvCxnSpPr>
              <a:stCxn id="930" idx="3"/>
              <a:endCxn id="937"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2" name="Google Shape;942;p42"/>
            <p:cNvCxnSpPr>
              <a:stCxn id="930" idx="3"/>
              <a:endCxn id="938"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3" name="Google Shape;943;p42"/>
            <p:cNvCxnSpPr>
              <a:stCxn id="931" idx="3"/>
              <a:endCxn id="939"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4" name="Google Shape;944;p42"/>
            <p:cNvCxnSpPr>
              <a:stCxn id="931" idx="3"/>
              <a:endCxn id="940"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945" name="Google Shape;945;p42"/>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946" name="Google Shape;946;p42"/>
          <p:cNvGrpSpPr/>
          <p:nvPr/>
        </p:nvGrpSpPr>
        <p:grpSpPr>
          <a:xfrm>
            <a:off x="583556" y="2781936"/>
            <a:ext cx="772130" cy="2298959"/>
            <a:chOff x="583556" y="2781936"/>
            <a:chExt cx="772130" cy="2298959"/>
          </a:xfrm>
        </p:grpSpPr>
        <p:sp>
          <p:nvSpPr>
            <p:cNvPr id="904" name="Google Shape;904;p4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907" name="Google Shape;907;p42"/>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947" name="Google Shape;947;p42"/>
            <p:cNvCxnSpPr>
              <a:stCxn id="945" idx="0"/>
              <a:endCxn id="90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8" name="Google Shape;948;p42"/>
            <p:cNvCxnSpPr>
              <a:stCxn id="945" idx="2"/>
              <a:endCxn id="90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4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954" name="Google Shape;954;p43"/>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955" name="Google Shape;955;p4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956" name="Google Shape;956;p43"/>
          <p:cNvGrpSpPr/>
          <p:nvPr/>
        </p:nvGrpSpPr>
        <p:grpSpPr>
          <a:xfrm>
            <a:off x="1355686" y="2516395"/>
            <a:ext cx="1510733" cy="2818756"/>
            <a:chOff x="1355686" y="2516395"/>
            <a:chExt cx="1510733" cy="2818756"/>
          </a:xfrm>
        </p:grpSpPr>
        <p:sp>
          <p:nvSpPr>
            <p:cNvPr id="957" name="Google Shape;957;p43"/>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poor</a:t>
              </a:r>
              <a:endParaRPr/>
            </a:p>
          </p:txBody>
        </p:sp>
        <p:sp>
          <p:nvSpPr>
            <p:cNvPr id="958" name="Google Shape;958;p43"/>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59" name="Google Shape;959;p43"/>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60" name="Google Shape;960;p4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61" name="Google Shape;961;p43"/>
            <p:cNvCxnSpPr>
              <a:stCxn id="962" idx="3"/>
              <a:endCxn id="9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3" name="Google Shape;963;p43"/>
            <p:cNvCxnSpPr>
              <a:stCxn id="962" idx="3"/>
              <a:endCxn id="9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4" name="Google Shape;964;p43"/>
            <p:cNvCxnSpPr>
              <a:stCxn id="965" idx="3"/>
              <a:endCxn id="9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6" name="Google Shape;966;p43"/>
            <p:cNvCxnSpPr>
              <a:stCxn id="965" idx="3"/>
              <a:endCxn id="9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67" name="Google Shape;967;p43"/>
          <p:cNvGrpSpPr/>
          <p:nvPr/>
        </p:nvGrpSpPr>
        <p:grpSpPr>
          <a:xfrm>
            <a:off x="2866419" y="2221881"/>
            <a:ext cx="1455030" cy="2845076"/>
            <a:chOff x="2866419" y="2221881"/>
            <a:chExt cx="1455030" cy="2845076"/>
          </a:xfrm>
        </p:grpSpPr>
        <p:sp>
          <p:nvSpPr>
            <p:cNvPr id="968" name="Google Shape;968;p43"/>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69" name="Google Shape;969;p43"/>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don’t</a:t>
              </a:r>
              <a:endParaRPr/>
            </a:p>
          </p:txBody>
        </p:sp>
        <p:sp>
          <p:nvSpPr>
            <p:cNvPr id="970" name="Google Shape;970;p4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71" name="Google Shape;971;p4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72" name="Google Shape;972;p43"/>
            <p:cNvCxnSpPr>
              <a:stCxn id="957" idx="3"/>
              <a:endCxn id="968"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3" name="Google Shape;973;p43"/>
            <p:cNvCxnSpPr>
              <a:stCxn id="957" idx="3"/>
              <a:endCxn id="969"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4" name="Google Shape;974;p43"/>
            <p:cNvCxnSpPr>
              <a:stCxn id="959" idx="3"/>
              <a:endCxn id="970"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5" name="Google Shape;975;p43"/>
            <p:cNvCxnSpPr>
              <a:stCxn id="959" idx="3"/>
              <a:endCxn id="971"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76" name="Google Shape;976;p43"/>
          <p:cNvGrpSpPr/>
          <p:nvPr/>
        </p:nvGrpSpPr>
        <p:grpSpPr>
          <a:xfrm>
            <a:off x="4321449" y="1491757"/>
            <a:ext cx="1540885" cy="2258427"/>
            <a:chOff x="4321449" y="1491757"/>
            <a:chExt cx="1540885" cy="2258427"/>
          </a:xfrm>
        </p:grpSpPr>
        <p:sp>
          <p:nvSpPr>
            <p:cNvPr id="977" name="Google Shape;977;p43"/>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78" name="Google Shape;978;p43"/>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79" name="Google Shape;979;p43"/>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have</a:t>
              </a:r>
              <a:endParaRPr/>
            </a:p>
          </p:txBody>
        </p:sp>
        <p:sp>
          <p:nvSpPr>
            <p:cNvPr id="980" name="Google Shape;980;p4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81" name="Google Shape;981;p43"/>
            <p:cNvCxnSpPr>
              <a:stCxn id="969" idx="3"/>
              <a:endCxn id="979"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2" name="Google Shape;982;p43"/>
            <p:cNvCxnSpPr>
              <a:stCxn id="969" idx="3"/>
              <a:endCxn id="980"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3" name="Google Shape;983;p43"/>
            <p:cNvCxnSpPr>
              <a:stCxn id="968" idx="3"/>
              <a:endCxn id="978"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4" name="Google Shape;984;p43"/>
            <p:cNvCxnSpPr>
              <a:stCxn id="968" idx="3"/>
              <a:endCxn id="977"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85" name="Google Shape;985;p43"/>
          <p:cNvGrpSpPr/>
          <p:nvPr/>
        </p:nvGrpSpPr>
        <p:grpSpPr>
          <a:xfrm>
            <a:off x="5836534" y="1793890"/>
            <a:ext cx="1566685" cy="2355069"/>
            <a:chOff x="5836534" y="1793890"/>
            <a:chExt cx="1566685" cy="2355069"/>
          </a:xfrm>
        </p:grpSpPr>
        <p:sp>
          <p:nvSpPr>
            <p:cNvPr id="986" name="Google Shape;986;p43"/>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87" name="Google Shape;987;p43"/>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88" name="Google Shape;988;p43"/>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any</a:t>
              </a:r>
              <a:endParaRPr/>
            </a:p>
          </p:txBody>
        </p:sp>
        <p:sp>
          <p:nvSpPr>
            <p:cNvPr id="989" name="Google Shape;989;p43"/>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990" name="Google Shape;990;p43"/>
            <p:cNvCxnSpPr>
              <a:stCxn id="978" idx="3"/>
              <a:endCxn id="986"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1" name="Google Shape;991;p43"/>
            <p:cNvCxnSpPr>
              <a:stCxn id="978" idx="3"/>
              <a:endCxn id="987"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2" name="Google Shape;992;p43"/>
            <p:cNvCxnSpPr>
              <a:stCxn id="979" idx="3"/>
              <a:endCxn id="988"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3" name="Google Shape;993;p43"/>
            <p:cNvCxnSpPr>
              <a:stCxn id="979" idx="3"/>
              <a:endCxn id="989"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94" name="Google Shape;994;p43"/>
          <p:cNvGrpSpPr/>
          <p:nvPr/>
        </p:nvGrpSpPr>
        <p:grpSpPr>
          <a:xfrm>
            <a:off x="7403219" y="2516395"/>
            <a:ext cx="1601892" cy="2442068"/>
            <a:chOff x="7403219" y="2516395"/>
            <a:chExt cx="1601892" cy="2442068"/>
          </a:xfrm>
        </p:grpSpPr>
        <p:sp>
          <p:nvSpPr>
            <p:cNvPr id="995" name="Google Shape;995;p43"/>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money</a:t>
              </a:r>
              <a:endParaRPr/>
            </a:p>
          </p:txBody>
        </p:sp>
        <p:sp>
          <p:nvSpPr>
            <p:cNvPr id="996" name="Google Shape;996;p43"/>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97" name="Google Shape;997;p43"/>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98" name="Google Shape;998;p43"/>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99" name="Google Shape;999;p43"/>
            <p:cNvCxnSpPr>
              <a:stCxn id="988" idx="3"/>
              <a:endCxn id="995"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0" name="Google Shape;1000;p43"/>
            <p:cNvCxnSpPr>
              <a:stCxn id="988" idx="3"/>
              <a:endCxn id="996"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1" name="Google Shape;1001;p43"/>
            <p:cNvCxnSpPr>
              <a:stCxn id="989" idx="3"/>
              <a:endCxn id="997"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2" name="Google Shape;1002;p43"/>
            <p:cNvCxnSpPr>
              <a:stCxn id="989" idx="3"/>
              <a:endCxn id="998"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1003" name="Google Shape;1003;p4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&lt;START&gt;</a:t>
            </a:r>
            <a:endParaRPr/>
          </a:p>
        </p:txBody>
      </p:sp>
      <p:grpSp>
        <p:nvGrpSpPr>
          <p:cNvPr id="1004" name="Google Shape;1004;p43"/>
          <p:cNvGrpSpPr/>
          <p:nvPr/>
        </p:nvGrpSpPr>
        <p:grpSpPr>
          <a:xfrm>
            <a:off x="583556" y="2781936"/>
            <a:ext cx="772130" cy="2298959"/>
            <a:chOff x="583556" y="2781936"/>
            <a:chExt cx="772130" cy="2298959"/>
          </a:xfrm>
        </p:grpSpPr>
        <p:sp>
          <p:nvSpPr>
            <p:cNvPr id="962" name="Google Shape;962;p43"/>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the</a:t>
              </a:r>
              <a:endParaRPr/>
            </a:p>
          </p:txBody>
        </p:sp>
        <p:sp>
          <p:nvSpPr>
            <p:cNvPr id="965" name="Google Shape;965;p43"/>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1005" name="Google Shape;1005;p43"/>
            <p:cNvCxnSpPr>
              <a:stCxn id="1003" idx="0"/>
              <a:endCxn id="9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6" name="Google Shape;1006;p43"/>
            <p:cNvCxnSpPr>
              <a:stCxn id="1003" idx="2"/>
              <a:endCxn id="9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4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B050"/>
                </a:solidFill>
                <a:latin typeface="Calibri"/>
                <a:ea typeface="Calibri"/>
                <a:cs typeface="Calibri"/>
                <a:sym typeface="Calibri"/>
              </a:rPr>
              <a:t>Advantages</a:t>
            </a:r>
            <a:r>
              <a:rPr b="1" i="0" lang="en-US" sz="3200" u="none" cap="none" strike="noStrike">
                <a:solidFill>
                  <a:srgbClr val="3A85FE"/>
                </a:solidFill>
                <a:latin typeface="Calibri"/>
                <a:ea typeface="Calibri"/>
                <a:cs typeface="Calibri"/>
                <a:sym typeface="Calibri"/>
              </a:rPr>
              <a:t> of NMT</a:t>
            </a:r>
            <a:endParaRPr/>
          </a:p>
        </p:txBody>
      </p:sp>
      <p:sp>
        <p:nvSpPr>
          <p:cNvPr id="1013" name="Google Shape;1013;p4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 NMT has many </a:t>
            </a:r>
            <a:r>
              <a:rPr b="0" i="0" lang="en-US" sz="2400" u="none" cap="none" strike="noStrike">
                <a:solidFill>
                  <a:srgbClr val="00B050"/>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a:t>
            </a:r>
            <a:r>
              <a:rPr b="0" i="0" lang="en-US" sz="2400" u="none" cap="none" strike="noStrike">
                <a:solidFill>
                  <a:srgbClr val="00B050"/>
                </a:solidFill>
                <a:latin typeface="Calibri"/>
                <a:ea typeface="Calibri"/>
                <a:cs typeface="Calibri"/>
                <a:sym typeface="Calibri"/>
              </a:rPr>
              <a:t>performance</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More </a:t>
            </a:r>
            <a:r>
              <a:rPr b="0" i="0" lang="en-US" sz="2200" u="none" cap="none" strike="noStrike">
                <a:solidFill>
                  <a:srgbClr val="00B050"/>
                </a:solidFill>
                <a:latin typeface="Calibri"/>
                <a:ea typeface="Calibri"/>
                <a:cs typeface="Calibri"/>
                <a:sym typeface="Calibri"/>
              </a:rPr>
              <a:t>fluent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context</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phrase similarities</a:t>
            </a:r>
            <a:br>
              <a:rPr b="0" i="0" lang="en-US" sz="2400" u="none" cap="none" strike="noStrike">
                <a:solidFill>
                  <a:srgbClr val="00B050"/>
                </a:solidFill>
                <a:latin typeface="Calibri"/>
                <a:ea typeface="Calibri"/>
                <a:cs typeface="Calibri"/>
                <a:sym typeface="Calibri"/>
              </a:rPr>
            </a:br>
            <a:endParaRPr b="0" i="0" sz="2400" u="none" cap="none" strike="noStrike">
              <a:solidFill>
                <a:srgbClr val="00B050"/>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 </a:t>
            </a:r>
            <a:r>
              <a:rPr b="0" i="0" lang="en-US" sz="2400" u="none" cap="none" strike="noStrike">
                <a:solidFill>
                  <a:srgbClr val="00B050"/>
                </a:solidFill>
                <a:latin typeface="Calibri"/>
                <a:ea typeface="Calibri"/>
                <a:cs typeface="Calibri"/>
                <a:sym typeface="Calibri"/>
              </a:rPr>
              <a:t>single neural network</a:t>
            </a:r>
            <a:r>
              <a:rPr b="0" i="0" lang="en-US" sz="2400" u="none" cap="none" strike="noStrike">
                <a:solidFill>
                  <a:schemeClr val="dk1"/>
                </a:solidFill>
                <a:latin typeface="Calibri"/>
                <a:ea typeface="Calibri"/>
                <a:cs typeface="Calibri"/>
                <a:sym typeface="Calibri"/>
              </a:rPr>
              <a:t> to be optimized end-to-end</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subcomponents to be individually optimized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Requires much </a:t>
            </a:r>
            <a:r>
              <a:rPr b="0" i="0" lang="en-US" sz="2400" u="none" cap="none" strike="noStrike">
                <a:solidFill>
                  <a:srgbClr val="00B050"/>
                </a:solidFill>
                <a:latin typeface="Calibri"/>
                <a:ea typeface="Calibri"/>
                <a:cs typeface="Calibri"/>
                <a:sym typeface="Calibri"/>
              </a:rPr>
              <a:t>less human engineering effort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feature engineering</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Same method for all language pairs</a:t>
            </a:r>
            <a:endParaRPr/>
          </a:p>
        </p:txBody>
      </p:sp>
      <p:sp>
        <p:nvSpPr>
          <p:cNvPr id="1014" name="Google Shape;1014;p4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4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1" name="Google Shape;1021;p4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22" name="Google Shape;1022;p4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46"/>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9" name="Google Shape;1029;p46"/>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0" lvl="1" marL="0" marR="0" rtl="0" algn="l">
              <a:spcBef>
                <a:spcPts val="480"/>
              </a:spcBef>
              <a:spcAft>
                <a:spcPts val="0"/>
              </a:spcAft>
              <a:buClr>
                <a:srgbClr val="3A85FE"/>
              </a:buClr>
              <a:buSzPts val="2400"/>
              <a:buFont typeface="Times"/>
              <a:buNone/>
            </a:pPr>
            <a:r>
              <a:t/>
            </a:r>
            <a:endParaRPr/>
          </a:p>
          <a:p>
            <a:pPr indent="0" lvl="1" marL="0" marR="0" rtl="0" algn="l">
              <a:spcBef>
                <a:spcPts val="480"/>
              </a:spcBef>
              <a:spcAft>
                <a:spcPts val="0"/>
              </a:spcAft>
              <a:buClr>
                <a:srgbClr val="3A85FE"/>
              </a:buClr>
              <a:buSzPts val="2400"/>
              <a:buFont typeface="Times"/>
              <a:buNone/>
            </a:pPr>
            <a:r>
              <a:rPr b="1" lang="en-US" sz="3000">
                <a:solidFill>
                  <a:srgbClr val="C00000"/>
                </a:solidFill>
              </a:rPr>
              <a:t>SMT is still very much in use!</a:t>
            </a:r>
            <a:endParaRPr b="1" sz="3000">
              <a:solidFill>
                <a:srgbClr val="C00000"/>
              </a:solidFill>
            </a:endParaRPr>
          </a:p>
        </p:txBody>
      </p:sp>
      <p:sp>
        <p:nvSpPr>
          <p:cNvPr id="1030" name="Google Shape;1030;p4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4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How do we evaluate Machine Translation?</a:t>
            </a:r>
            <a:endParaRPr/>
          </a:p>
        </p:txBody>
      </p:sp>
      <p:sp>
        <p:nvSpPr>
          <p:cNvPr id="1037" name="Google Shape;1037;p4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none" cap="none" strike="noStrike">
                <a:solidFill>
                  <a:schemeClr val="dk1"/>
                </a:solidFill>
                <a:latin typeface="Calibri"/>
                <a:ea typeface="Calibri"/>
                <a:cs typeface="Calibri"/>
                <a:sym typeface="Calibri"/>
              </a:rPr>
              <a:t>BLEU </a:t>
            </a:r>
            <a:r>
              <a:rPr b="0" i="0" lang="en-US" sz="2400" u="none" cap="none" strike="noStrike">
                <a:solidFill>
                  <a:schemeClr val="dk1"/>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B</a:t>
            </a:r>
            <a:r>
              <a:rPr b="0" i="0" lang="en-US" sz="2400" u="none" cap="none" strike="noStrike">
                <a:solidFill>
                  <a:schemeClr val="dk1"/>
                </a:solidFill>
                <a:latin typeface="Calibri"/>
                <a:ea typeface="Calibri"/>
                <a:cs typeface="Calibri"/>
                <a:sym typeface="Calibri"/>
              </a:rPr>
              <a:t>i</a:t>
            </a:r>
            <a:r>
              <a:rPr b="1" i="0"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ingual </a:t>
            </a:r>
            <a:r>
              <a:rPr b="1" i="0" lang="en-US" sz="2400" u="none" cap="none" strike="noStrike">
                <a:solidFill>
                  <a:schemeClr val="dk1"/>
                </a:solidFill>
                <a:latin typeface="Calibri"/>
                <a:ea typeface="Calibri"/>
                <a:cs typeface="Calibri"/>
                <a:sym typeface="Calibri"/>
              </a:rPr>
              <a:t>E</a:t>
            </a:r>
            <a:r>
              <a:rPr b="0" i="0" lang="en-US" sz="2400" u="none" cap="none" strike="noStrike">
                <a:solidFill>
                  <a:schemeClr val="dk1"/>
                </a:solidFill>
                <a:latin typeface="Calibri"/>
                <a:ea typeface="Calibri"/>
                <a:cs typeface="Calibri"/>
                <a:sym typeface="Calibri"/>
              </a:rPr>
              <a:t>valuation </a:t>
            </a:r>
            <a:r>
              <a:rPr b="1" i="0" lang="en-US" sz="2400" u="none" cap="none" strike="noStrike">
                <a:solidFill>
                  <a:schemeClr val="dk1"/>
                </a:solidFill>
                <a:latin typeface="Calibri"/>
                <a:ea typeface="Calibri"/>
                <a:cs typeface="Calibri"/>
                <a:sym typeface="Calibri"/>
              </a:rPr>
              <a:t>U</a:t>
            </a:r>
            <a:r>
              <a:rPr b="0" i="0" lang="en-US" sz="2400" u="none" cap="none" strike="noStrike">
                <a:solidFill>
                  <a:schemeClr val="dk1"/>
                </a:solidFill>
                <a:latin typeface="Calibri"/>
                <a:ea typeface="Calibri"/>
                <a:cs typeface="Calibri"/>
                <a:sym typeface="Calibri"/>
              </a:rPr>
              <a:t>nderstudy)</a:t>
            </a:r>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compares the </a:t>
            </a:r>
            <a:r>
              <a:rPr b="0" i="0" lang="en-US" sz="2400" u="sng" cap="none" strike="noStrike">
                <a:solidFill>
                  <a:schemeClr val="dk1"/>
                </a:solidFill>
                <a:latin typeface="Calibri"/>
                <a:ea typeface="Calibri"/>
                <a:cs typeface="Calibri"/>
                <a:sym typeface="Calibri"/>
              </a:rPr>
              <a:t>machine-written translation</a:t>
            </a:r>
            <a:r>
              <a:rPr b="0" i="0" lang="en-US" sz="2400" u="none" cap="none" strike="noStrike">
                <a:solidFill>
                  <a:schemeClr val="dk1"/>
                </a:solidFill>
                <a:latin typeface="Calibri"/>
                <a:ea typeface="Calibri"/>
                <a:cs typeface="Calibri"/>
                <a:sym typeface="Calibri"/>
              </a:rPr>
              <a:t> to one or several </a:t>
            </a:r>
            <a:r>
              <a:rPr b="0" i="0" lang="en-US" sz="2400" u="sng" cap="none" strike="noStrike">
                <a:solidFill>
                  <a:schemeClr val="dk1"/>
                </a:solidFill>
                <a:latin typeface="Calibri"/>
                <a:ea typeface="Calibri"/>
                <a:cs typeface="Calibri"/>
                <a:sym typeface="Calibri"/>
              </a:rPr>
              <a:t>human-written translation</a:t>
            </a:r>
            <a:r>
              <a:rPr b="0" i="0" lang="en-US" sz="2400" u="none" cap="none" strike="noStrike">
                <a:solidFill>
                  <a:schemeClr val="dk1"/>
                </a:solidFill>
                <a:latin typeface="Calibri"/>
                <a:ea typeface="Calibri"/>
                <a:cs typeface="Calibri"/>
                <a:sym typeface="Calibri"/>
              </a:rPr>
              <a:t>(s), and computes a </a:t>
            </a:r>
            <a:r>
              <a:rPr b="0" i="0" lang="en-US" sz="2400" u="none" cap="none" strike="noStrike">
                <a:solidFill>
                  <a:schemeClr val="accent3"/>
                </a:solidFill>
                <a:latin typeface="Calibri"/>
                <a:ea typeface="Calibri"/>
                <a:cs typeface="Calibri"/>
                <a:sym typeface="Calibri"/>
              </a:rPr>
              <a:t>similarity score</a:t>
            </a:r>
            <a:r>
              <a:rPr b="0" i="0" lang="en-US" sz="2400" u="none" cap="none" strike="noStrike">
                <a:solidFill>
                  <a:schemeClr val="dk1"/>
                </a:solidFill>
                <a:latin typeface="Calibri"/>
                <a:ea typeface="Calibri"/>
                <a:cs typeface="Calibri"/>
                <a:sym typeface="Calibri"/>
              </a:rPr>
              <a:t> based on:</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accent3"/>
                </a:solidFill>
                <a:latin typeface="Calibri"/>
                <a:ea typeface="Calibri"/>
                <a:cs typeface="Calibri"/>
                <a:sym typeface="Calibri"/>
              </a:rPr>
              <a:t>n</a:t>
            </a:r>
            <a:r>
              <a:rPr b="0" i="0" lang="en-US" sz="2400" u="none" cap="none" strike="noStrike">
                <a:solidFill>
                  <a:schemeClr val="accent3"/>
                </a:solidFill>
                <a:latin typeface="Calibri"/>
                <a:ea typeface="Calibri"/>
                <a:cs typeface="Calibri"/>
                <a:sym typeface="Calibri"/>
              </a:rPr>
              <a:t>-gram precision</a:t>
            </a:r>
            <a:r>
              <a:rPr b="0" i="0" lang="en-US" sz="2400" u="none" cap="none" strike="noStrike">
                <a:solidFill>
                  <a:schemeClr val="dk1"/>
                </a:solidFill>
                <a:latin typeface="Calibri"/>
                <a:ea typeface="Calibri"/>
                <a:cs typeface="Calibri"/>
                <a:sym typeface="Calibri"/>
              </a:rPr>
              <a:t> (usually up to 3 or 4-grams)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Penalty for too-short system translations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is </a:t>
            </a:r>
            <a:r>
              <a:rPr b="0" i="0" lang="en-US" sz="2400" u="none" cap="none" strike="noStrike">
                <a:solidFill>
                  <a:srgbClr val="00B050"/>
                </a:solidFill>
                <a:latin typeface="Calibri"/>
                <a:ea typeface="Calibri"/>
                <a:cs typeface="Calibri"/>
                <a:sym typeface="Calibri"/>
              </a:rPr>
              <a:t>useful</a:t>
            </a:r>
            <a:r>
              <a:rPr b="0" i="0" lang="en-US" sz="2400" u="none" cap="none" strike="noStrike">
                <a:solidFill>
                  <a:schemeClr val="dk1"/>
                </a:solidFill>
                <a:latin typeface="Calibri"/>
                <a:ea typeface="Calibri"/>
                <a:cs typeface="Calibri"/>
                <a:sym typeface="Calibri"/>
              </a:rPr>
              <a:t> but </a:t>
            </a:r>
            <a:r>
              <a:rPr b="0" i="0" lang="en-US" sz="2400" u="none" cap="none" strike="noStrike">
                <a:solidFill>
                  <a:srgbClr val="C00000"/>
                </a:solidFill>
                <a:latin typeface="Calibri"/>
                <a:ea typeface="Calibri"/>
                <a:cs typeface="Calibri"/>
                <a:sym typeface="Calibri"/>
              </a:rPr>
              <a:t>imperfect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There are many valid ways to translate a sentence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So a </a:t>
            </a:r>
            <a:r>
              <a:rPr b="0" i="0" lang="en-US" sz="2400" u="none" cap="none" strike="noStrike">
                <a:solidFill>
                  <a:srgbClr val="00B050"/>
                </a:solidFill>
                <a:latin typeface="Calibri"/>
                <a:ea typeface="Calibri"/>
                <a:cs typeface="Calibri"/>
                <a:sym typeface="Calibri"/>
              </a:rPr>
              <a:t>good</a:t>
            </a:r>
            <a:r>
              <a:rPr b="0" i="0" lang="en-US" sz="2400" u="none" cap="none" strike="noStrike">
                <a:solidFill>
                  <a:schemeClr val="dk1"/>
                </a:solidFill>
                <a:latin typeface="Calibri"/>
                <a:ea typeface="Calibri"/>
                <a:cs typeface="Calibri"/>
                <a:sym typeface="Calibri"/>
              </a:rPr>
              <a:t> translation can get a </a:t>
            </a:r>
            <a:r>
              <a:rPr b="0" i="0" lang="en-US" sz="2400" u="none" cap="none" strike="noStrike">
                <a:solidFill>
                  <a:srgbClr val="C00000"/>
                </a:solidFill>
                <a:latin typeface="Calibri"/>
                <a:ea typeface="Calibri"/>
                <a:cs typeface="Calibri"/>
                <a:sym typeface="Calibri"/>
              </a:rPr>
              <a:t>poor</a:t>
            </a:r>
            <a:r>
              <a:rPr b="0" i="0" lang="en-US" sz="2400" u="none" cap="none" strike="noStrike">
                <a:solidFill>
                  <a:schemeClr val="dk1"/>
                </a:solidFill>
                <a:latin typeface="Calibri"/>
                <a:ea typeface="Calibri"/>
                <a:cs typeface="Calibri"/>
                <a:sym typeface="Calibri"/>
              </a:rPr>
              <a:t> BLEU score because it has low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-gram overlap with the human translation ☹</a:t>
            </a:r>
            <a:endParaRPr b="0" i="0" sz="2400" u="none" cap="none" strike="noStrike">
              <a:solidFill>
                <a:schemeClr val="dk1"/>
              </a:solidFill>
              <a:latin typeface="Calibri"/>
              <a:ea typeface="Calibri"/>
              <a:cs typeface="Calibri"/>
              <a:sym typeface="Calibri"/>
            </a:endParaRPr>
          </a:p>
        </p:txBody>
      </p:sp>
      <p:sp>
        <p:nvSpPr>
          <p:cNvPr id="1038" name="Google Shape;1038;p4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4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Beyond BLEU</a:t>
            </a:r>
            <a:endParaRPr/>
          </a:p>
        </p:txBody>
      </p:sp>
      <p:sp>
        <p:nvSpPr>
          <p:cNvPr id="1045" name="Google Shape;1045;p48"/>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CC0000"/>
              </a:buClr>
              <a:buSzPts val="2400"/>
              <a:buFont typeface="Times"/>
              <a:buChar char="•"/>
            </a:pPr>
            <a:r>
              <a:rPr lang="en-US"/>
              <a:t>Its own area of research</a:t>
            </a:r>
            <a:endParaRPr/>
          </a:p>
          <a:p>
            <a:pPr indent="-342900" lvl="0" marL="342900" marR="0" rtl="0" algn="l">
              <a:lnSpc>
                <a:spcPct val="100000"/>
              </a:lnSpc>
              <a:spcBef>
                <a:spcPts val="480"/>
              </a:spcBef>
              <a:spcAft>
                <a:spcPts val="0"/>
              </a:spcAft>
              <a:buClr>
                <a:srgbClr val="CC0000"/>
              </a:buClr>
              <a:buSzPts val="2400"/>
              <a:buFont typeface="Times"/>
              <a:buChar char="•"/>
            </a:pPr>
            <a:r>
              <a:rPr lang="en-US"/>
              <a:t>Thought: metric without reference texts</a:t>
            </a:r>
            <a:endParaRPr/>
          </a:p>
        </p:txBody>
      </p:sp>
      <p:sp>
        <p:nvSpPr>
          <p:cNvPr id="1046" name="Google Shape;1046;p4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4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MT progress over time</a:t>
            </a:r>
            <a:endParaRPr/>
          </a:p>
        </p:txBody>
      </p:sp>
      <p:sp>
        <p:nvSpPr>
          <p:cNvPr id="1052" name="Google Shape;1052;p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53" name="Google Shape;1053;p49"/>
          <p:cNvPicPr preferRelativeResize="0"/>
          <p:nvPr/>
        </p:nvPicPr>
        <p:blipFill rotWithShape="1">
          <a:blip r:embed="rId3">
            <a:alphaModFix/>
          </a:blip>
          <a:srcRect b="0" l="0" r="0" t="0"/>
          <a:stretch/>
        </p:blipFill>
        <p:spPr>
          <a:xfrm>
            <a:off x="304800" y="1250173"/>
            <a:ext cx="8534400" cy="4749800"/>
          </a:xfrm>
          <a:prstGeom prst="rect">
            <a:avLst/>
          </a:prstGeom>
          <a:noFill/>
          <a:ln>
            <a:noFill/>
          </a:ln>
        </p:spPr>
      </p:pic>
      <p:sp>
        <p:nvSpPr>
          <p:cNvPr id="1054" name="Google Shape;1054;p49"/>
          <p:cNvSpPr txBox="1"/>
          <p:nvPr/>
        </p:nvSpPr>
        <p:spPr>
          <a:xfrm>
            <a:off x="1669797" y="6044943"/>
            <a:ext cx="7085979"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http://www.meta-net.eu/events/meta-forum-2016/slides/09_sennrich.pdf</a:t>
            </a:r>
            <a:endParaRPr/>
          </a:p>
        </p:txBody>
      </p:sp>
      <p:sp>
        <p:nvSpPr>
          <p:cNvPr id="1055" name="Google Shape;1055;p49"/>
          <p:cNvSpPr/>
          <p:nvPr/>
        </p:nvSpPr>
        <p:spPr>
          <a:xfrm>
            <a:off x="304800" y="712767"/>
            <a:ext cx="8697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[Edinburgh En-De WMT newstest2013 Cased BLEU; NMT 2015 from U. Montréal]</a:t>
            </a:r>
            <a:endParaRPr/>
          </a:p>
        </p:txBody>
      </p:sp>
      <p:cxnSp>
        <p:nvCxnSpPr>
          <p:cNvPr id="1056" name="Google Shape;1056;p49"/>
          <p:cNvCxnSpPr/>
          <p:nvPr/>
        </p:nvCxnSpPr>
        <p:spPr>
          <a:xfrm flipH="1">
            <a:off x="4582886" y="1600558"/>
            <a:ext cx="4419600" cy="1676400"/>
          </a:xfrm>
          <a:prstGeom prst="straightConnector1">
            <a:avLst/>
          </a:prstGeom>
          <a:gradFill>
            <a:gsLst>
              <a:gs pos="0">
                <a:srgbClr val="A50021"/>
              </a:gs>
              <a:gs pos="100000">
                <a:schemeClr val="dk1"/>
              </a:gs>
            </a:gsLst>
            <a:lin ang="0" scaled="0"/>
          </a:gradFill>
          <a:ln cap="flat" cmpd="sng" w="76200">
            <a:solidFill>
              <a:schemeClr val="accent5"/>
            </a:solidFill>
            <a:prstDash val="solid"/>
            <a:miter lim="800000"/>
            <a:headEnd len="med" w="med" type="stealth"/>
            <a:tailEnd len="sm" w="sm" type="none"/>
          </a:ln>
        </p:spPr>
      </p:cxnSp>
      <p:cxnSp>
        <p:nvCxnSpPr>
          <p:cNvPr id="1057" name="Google Shape;1057;p49"/>
          <p:cNvCxnSpPr/>
          <p:nvPr/>
        </p:nvCxnSpPr>
        <p:spPr>
          <a:xfrm flipH="1">
            <a:off x="1001486" y="2210158"/>
            <a:ext cx="7924800" cy="228600"/>
          </a:xfrm>
          <a:prstGeom prst="straightConnector1">
            <a:avLst/>
          </a:prstGeom>
          <a:gradFill>
            <a:gsLst>
              <a:gs pos="0">
                <a:srgbClr val="A50021"/>
              </a:gs>
              <a:gs pos="100000">
                <a:schemeClr val="dk1"/>
              </a:gs>
            </a:gsLst>
            <a:lin ang="0" scaled="0"/>
          </a:gradFill>
          <a:ln cap="flat" cmpd="sng" w="57150">
            <a:solidFill>
              <a:schemeClr val="accent1"/>
            </a:solidFill>
            <a:prstDash val="solid"/>
            <a:miter lim="800000"/>
            <a:headEnd len="med" w="med" type="stealth"/>
            <a:tailEnd len="sm" w="sm" type="none"/>
          </a:ln>
        </p:spPr>
      </p:cxnSp>
      <p:cxnSp>
        <p:nvCxnSpPr>
          <p:cNvPr id="1058" name="Google Shape;1058;p49"/>
          <p:cNvCxnSpPr/>
          <p:nvPr/>
        </p:nvCxnSpPr>
        <p:spPr>
          <a:xfrm flipH="1">
            <a:off x="1001486" y="1981558"/>
            <a:ext cx="7924800" cy="685800"/>
          </a:xfrm>
          <a:prstGeom prst="straightConnector1">
            <a:avLst/>
          </a:prstGeom>
          <a:gradFill>
            <a:gsLst>
              <a:gs pos="0">
                <a:srgbClr val="A50021"/>
              </a:gs>
              <a:gs pos="100000">
                <a:schemeClr val="dk1"/>
              </a:gs>
            </a:gsLst>
            <a:lin ang="0" scaled="0"/>
          </a:gradFill>
          <a:ln cap="flat" cmpd="sng" w="57150">
            <a:solidFill>
              <a:schemeClr val="accent2"/>
            </a:solidFill>
            <a:prstDash val="solid"/>
            <a:miter lim="800000"/>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50"/>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Data data data</a:t>
            </a:r>
            <a:endParaRPr/>
          </a:p>
        </p:txBody>
      </p:sp>
      <p:sp>
        <p:nvSpPr>
          <p:cNvPr id="1064" name="Google Shape;1064;p5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65" name="Google Shape;1065;p50"/>
          <p:cNvSpPr txBox="1"/>
          <p:nvPr/>
        </p:nvSpPr>
        <p:spPr>
          <a:xfrm>
            <a:off x="1669797" y="6044943"/>
            <a:ext cx="7086000" cy="338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DeepL’s </a:t>
            </a:r>
            <a:r>
              <a:rPr lang="en-US" sz="1600" u="sng">
                <a:solidFill>
                  <a:schemeClr val="hlink"/>
                </a:solidFill>
                <a:latin typeface="Calibri"/>
                <a:ea typeface="Calibri"/>
                <a:cs typeface="Calibri"/>
                <a:sym typeface="Calibri"/>
                <a:hlinkClick r:id="rId3"/>
              </a:rPr>
              <a:t>press release</a:t>
            </a:r>
            <a:r>
              <a:rPr lang="en-US" sz="1600">
                <a:solidFill>
                  <a:schemeClr val="dk1"/>
                </a:solidFill>
                <a:latin typeface="Calibri"/>
                <a:ea typeface="Calibri"/>
                <a:cs typeface="Calibri"/>
                <a:sym typeface="Calibri"/>
              </a:rPr>
              <a:t> (Aug 2017) </a:t>
            </a:r>
            <a:endParaRPr/>
          </a:p>
        </p:txBody>
      </p:sp>
      <p:pic>
        <p:nvPicPr>
          <p:cNvPr id="1066" name="Google Shape;1066;p50"/>
          <p:cNvPicPr preferRelativeResize="0"/>
          <p:nvPr/>
        </p:nvPicPr>
        <p:blipFill>
          <a:blip r:embed="rId4">
            <a:alphaModFix/>
          </a:blip>
          <a:stretch>
            <a:fillRect/>
          </a:stretch>
        </p:blipFill>
        <p:spPr>
          <a:xfrm>
            <a:off x="152400" y="1359858"/>
            <a:ext cx="8839198" cy="4315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Machine Translation</a:t>
            </a:r>
            <a:endParaRPr/>
          </a:p>
        </p:txBody>
      </p:sp>
      <p:sp>
        <p:nvSpPr>
          <p:cNvPr id="116" name="Google Shape;116;p1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sng" cap="none" strike="noStrike">
                <a:solidFill>
                  <a:schemeClr val="dk1"/>
                </a:solidFill>
                <a:latin typeface="Calibri"/>
                <a:ea typeface="Calibri"/>
                <a:cs typeface="Calibri"/>
                <a:sym typeface="Calibri"/>
              </a:rPr>
              <a:t>Machine Translation (MT)</a:t>
            </a:r>
            <a:r>
              <a:rPr b="0" i="0" lang="en-US" sz="2400" u="none" cap="none" strike="noStrike">
                <a:solidFill>
                  <a:schemeClr val="dk1"/>
                </a:solidFill>
                <a:latin typeface="Calibri"/>
                <a:ea typeface="Calibri"/>
                <a:cs typeface="Calibri"/>
                <a:sym typeface="Calibri"/>
              </a:rPr>
              <a:t> is the task of translating a sentence </a:t>
            </a:r>
            <a:r>
              <a:rPr b="0" i="1" lang="en-US" sz="2400" u="none" cap="none" strike="noStrike">
                <a:solidFill>
                  <a:schemeClr val="dk1"/>
                </a:solidFill>
                <a:latin typeface="Calibri"/>
                <a:ea typeface="Calibri"/>
                <a:cs typeface="Calibri"/>
                <a:sym typeface="Calibri"/>
              </a:rPr>
              <a:t>x </a:t>
            </a:r>
            <a:r>
              <a:rPr b="0" i="0" lang="en-US" sz="2400" u="none" cap="none" strike="noStrike">
                <a:solidFill>
                  <a:schemeClr val="dk1"/>
                </a:solidFill>
                <a:latin typeface="Calibri"/>
                <a:ea typeface="Calibri"/>
                <a:cs typeface="Calibri"/>
                <a:sym typeface="Calibri"/>
              </a:rPr>
              <a:t>from one language (the </a:t>
            </a:r>
            <a:r>
              <a:rPr b="0" i="0" lang="en-US" sz="2400" u="none" cap="none" strike="noStrike">
                <a:solidFill>
                  <a:schemeClr val="accent3"/>
                </a:solidFill>
                <a:latin typeface="Calibri"/>
                <a:ea typeface="Calibri"/>
                <a:cs typeface="Calibri"/>
                <a:sym typeface="Calibri"/>
              </a:rPr>
              <a:t>source language</a:t>
            </a:r>
            <a:r>
              <a:rPr b="0" i="0" lang="en-US" sz="2400" u="none" cap="none" strike="noStrike">
                <a:solidFill>
                  <a:schemeClr val="dk1"/>
                </a:solidFill>
                <a:latin typeface="Calibri"/>
                <a:ea typeface="Calibri"/>
                <a:cs typeface="Calibri"/>
                <a:sym typeface="Calibri"/>
              </a:rPr>
              <a:t>) to a sentence </a:t>
            </a:r>
            <a:r>
              <a:rPr b="0" i="1" lang="en-US" sz="2400" u="none" cap="none" strike="noStrike">
                <a:solidFill>
                  <a:schemeClr val="dk1"/>
                </a:solidFill>
                <a:latin typeface="Calibri"/>
                <a:ea typeface="Calibri"/>
                <a:cs typeface="Calibri"/>
                <a:sym typeface="Calibri"/>
              </a:rPr>
              <a:t>y </a:t>
            </a:r>
            <a:r>
              <a:rPr b="0" i="0" lang="en-US" sz="2400" u="none" cap="none" strike="noStrike">
                <a:solidFill>
                  <a:schemeClr val="dk1"/>
                </a:solidFill>
                <a:latin typeface="Calibri"/>
                <a:ea typeface="Calibri"/>
                <a:cs typeface="Calibri"/>
                <a:sym typeface="Calibri"/>
              </a:rPr>
              <a:t>in another language (the </a:t>
            </a:r>
            <a:r>
              <a:rPr b="0" i="0" lang="en-US" sz="2400" u="none" cap="none" strike="noStrike">
                <a:solidFill>
                  <a:schemeClr val="accent3"/>
                </a:solidFill>
                <a:latin typeface="Calibri"/>
                <a:ea typeface="Calibri"/>
                <a:cs typeface="Calibri"/>
                <a:sym typeface="Calibri"/>
              </a:rPr>
              <a:t>target language</a:t>
            </a:r>
            <a:r>
              <a:rPr b="0" i="0" lang="en-US" sz="2400" u="none" cap="none" strike="noStrike">
                <a:solidFill>
                  <a:schemeClr val="dk1"/>
                </a:solidFill>
                <a:latin typeface="Calibri"/>
                <a:ea typeface="Calibri"/>
                <a:cs typeface="Calibri"/>
                <a:sym typeface="Calibri"/>
              </a:rPr>
              <a:t>).</a:t>
            </a:r>
            <a:endParaRPr/>
          </a:p>
          <a:p>
            <a:pPr indent="0" lvl="0" marL="0" marR="0" rtl="0" algn="ctr">
              <a:spcBef>
                <a:spcPts val="480"/>
              </a:spcBef>
              <a:spcAft>
                <a:spcPts val="0"/>
              </a:spcAft>
              <a:buClr>
                <a:srgbClr val="CC0000"/>
              </a:buClr>
              <a:buSzPts val="2400"/>
              <a:buFont typeface="Times"/>
              <a:buNone/>
            </a:pP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x:	L'homme est né libre, et partout il est dans les fers</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rPr b="0" i="1" lang="en-US" sz="2400" u="none" cap="none" strike="noStrike">
                <a:solidFill>
                  <a:schemeClr val="dk1"/>
                </a:solidFill>
                <a:latin typeface="Calibri"/>
                <a:ea typeface="Calibri"/>
                <a:cs typeface="Calibri"/>
                <a:sym typeface="Calibri"/>
              </a:rPr>
              <a:t>y: 	Man is born free, but everywhere he is in chains</a:t>
            </a:r>
            <a:endParaRPr/>
          </a:p>
        </p:txBody>
      </p:sp>
      <p:sp>
        <p:nvSpPr>
          <p:cNvPr id="117" name="Google Shape;117;p1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8" name="Google Shape;118;p15"/>
          <p:cNvCxnSpPr/>
          <p:nvPr/>
        </p:nvCxnSpPr>
        <p:spPr>
          <a:xfrm>
            <a:off x="5070853" y="3616850"/>
            <a:ext cx="0" cy="943274"/>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5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2880" u="none" cap="none" strike="noStrike">
                <a:solidFill>
                  <a:srgbClr val="3A85FE"/>
                </a:solidFill>
                <a:latin typeface="Calibri"/>
                <a:ea typeface="Calibri"/>
                <a:cs typeface="Calibri"/>
                <a:sym typeface="Calibri"/>
              </a:rPr>
              <a:t>NMT: the biggest success story of NLP Deep Learning</a:t>
            </a:r>
            <a:endParaRPr/>
          </a:p>
        </p:txBody>
      </p:sp>
      <p:sp>
        <p:nvSpPr>
          <p:cNvPr id="1073" name="Google Shape;1073;p51"/>
          <p:cNvSpPr txBox="1"/>
          <p:nvPr>
            <p:ph idx="1" type="body"/>
          </p:nvPr>
        </p:nvSpPr>
        <p:spPr>
          <a:xfrm>
            <a:off x="304800" y="1092200"/>
            <a:ext cx="8534400" cy="4999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Neural Machine Translation went from a </a:t>
            </a:r>
            <a:r>
              <a:rPr b="0" i="0" lang="en-US" sz="2400" u="none" cap="none" strike="noStrike">
                <a:solidFill>
                  <a:schemeClr val="accent3"/>
                </a:solidFill>
                <a:latin typeface="Calibri"/>
                <a:ea typeface="Calibri"/>
                <a:cs typeface="Calibri"/>
                <a:sym typeface="Calibri"/>
              </a:rPr>
              <a:t>fringe research activity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2014 </a:t>
            </a:r>
            <a:r>
              <a:rPr b="0" i="0" lang="en-US" sz="2400" u="none" cap="none" strike="noStrike">
                <a:solidFill>
                  <a:schemeClr val="dk1"/>
                </a:solidFill>
                <a:latin typeface="Calibri"/>
                <a:ea typeface="Calibri"/>
                <a:cs typeface="Calibri"/>
                <a:sym typeface="Calibri"/>
              </a:rPr>
              <a:t>to the </a:t>
            </a:r>
            <a:r>
              <a:rPr b="0" i="0" lang="en-US" sz="2400" u="none" cap="none" strike="noStrike">
                <a:solidFill>
                  <a:schemeClr val="accent3"/>
                </a:solidFill>
                <a:latin typeface="Calibri"/>
                <a:ea typeface="Calibri"/>
                <a:cs typeface="Calibri"/>
                <a:sym typeface="Calibri"/>
              </a:rPr>
              <a:t>leading standard method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2016</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2014</a:t>
            </a:r>
            <a:r>
              <a:rPr b="0" i="0" lang="en-US" sz="2400" u="none" cap="none" strike="noStrike">
                <a:solidFill>
                  <a:schemeClr val="dk1"/>
                </a:solidFill>
                <a:latin typeface="Calibri"/>
                <a:ea typeface="Calibri"/>
                <a:cs typeface="Calibri"/>
                <a:sym typeface="Calibri"/>
              </a:rPr>
              <a:t>: First seq2seq paper published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2016</a:t>
            </a:r>
            <a:r>
              <a:rPr b="0" i="0" lang="en-US" sz="2400" u="none" cap="none" strike="noStrike">
                <a:solidFill>
                  <a:schemeClr val="dk1"/>
                </a:solidFill>
                <a:latin typeface="Calibri"/>
                <a:ea typeface="Calibri"/>
                <a:cs typeface="Calibri"/>
                <a:sym typeface="Calibri"/>
              </a:rPr>
              <a:t>: Google Translate switches from SMT to NMT</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rgbClr val="00B050"/>
                </a:solidFill>
                <a:latin typeface="Calibri"/>
                <a:ea typeface="Calibri"/>
                <a:cs typeface="Calibri"/>
                <a:sym typeface="Calibri"/>
              </a:rPr>
              <a:t>This is amazing!</a:t>
            </a:r>
            <a:endParaRPr/>
          </a:p>
          <a:p>
            <a:pPr indent="-228600" lvl="1" marL="685800" marR="0" rtl="0" algn="l">
              <a:spcBef>
                <a:spcPts val="480"/>
              </a:spcBef>
              <a:spcAft>
                <a:spcPts val="0"/>
              </a:spcAft>
              <a:buClr>
                <a:srgbClr val="3A85FE"/>
              </a:buClr>
              <a:buSzPts val="2400"/>
              <a:buFont typeface="Times"/>
              <a:buChar char="•"/>
            </a:pPr>
            <a:r>
              <a:rPr b="1" i="0" lang="en-US" sz="2400" u="none" cap="none" strike="noStrike">
                <a:solidFill>
                  <a:schemeClr val="dk1"/>
                </a:solidFill>
                <a:latin typeface="Calibri"/>
                <a:ea typeface="Calibri"/>
                <a:cs typeface="Calibri"/>
                <a:sym typeface="Calibri"/>
              </a:rPr>
              <a:t>SMT</a:t>
            </a:r>
            <a:r>
              <a:rPr b="0" i="0" lang="en-US" sz="2400" u="none" cap="none" strike="noStrike">
                <a:solidFill>
                  <a:schemeClr val="dk1"/>
                </a:solidFill>
                <a:latin typeface="Calibri"/>
                <a:ea typeface="Calibri"/>
                <a:cs typeface="Calibri"/>
                <a:sym typeface="Calibri"/>
              </a:rPr>
              <a:t> systems, built by </a:t>
            </a:r>
            <a:r>
              <a:rPr b="0" i="0" lang="en-US" sz="2400" u="none" cap="none" strike="noStrike">
                <a:solidFill>
                  <a:schemeClr val="accent3"/>
                </a:solidFill>
                <a:latin typeface="Calibri"/>
                <a:ea typeface="Calibri"/>
                <a:cs typeface="Calibri"/>
                <a:sym typeface="Calibri"/>
              </a:rPr>
              <a:t>hundreds</a:t>
            </a:r>
            <a:r>
              <a:rPr b="0" i="0" lang="en-US" sz="2400" u="none" cap="none" strike="noStrike">
                <a:solidFill>
                  <a:schemeClr val="dk1"/>
                </a:solidFill>
                <a:latin typeface="Calibri"/>
                <a:ea typeface="Calibri"/>
                <a:cs typeface="Calibri"/>
                <a:sym typeface="Calibri"/>
              </a:rPr>
              <a:t> of engineers over many </a:t>
            </a:r>
            <a:r>
              <a:rPr b="0" i="0" lang="en-US" sz="2400" u="none" cap="none" strike="noStrike">
                <a:solidFill>
                  <a:schemeClr val="accent3"/>
                </a:solidFill>
                <a:latin typeface="Calibri"/>
                <a:ea typeface="Calibri"/>
                <a:cs typeface="Calibri"/>
                <a:sym typeface="Calibri"/>
              </a:rPr>
              <a:t>years</a:t>
            </a:r>
            <a:r>
              <a:rPr b="0" i="0" lang="en-US" sz="2400" u="none" cap="none" strike="noStrike">
                <a:solidFill>
                  <a:schemeClr val="dk1"/>
                </a:solidFill>
                <a:latin typeface="Calibri"/>
                <a:ea typeface="Calibri"/>
                <a:cs typeface="Calibri"/>
                <a:sym typeface="Calibri"/>
              </a:rPr>
              <a:t>, outperformed by NMT systems trained by a </a:t>
            </a:r>
            <a:r>
              <a:rPr b="0" i="0" lang="en-US" sz="2400" u="none" cap="none" strike="noStrike">
                <a:solidFill>
                  <a:schemeClr val="accent3"/>
                </a:solidFill>
                <a:latin typeface="Calibri"/>
                <a:ea typeface="Calibri"/>
                <a:cs typeface="Calibri"/>
                <a:sym typeface="Calibri"/>
              </a:rPr>
              <a:t>handful</a:t>
            </a:r>
            <a:r>
              <a:rPr b="0" i="0" lang="en-US" sz="2400" u="none" cap="none" strike="noStrike">
                <a:solidFill>
                  <a:schemeClr val="dk1"/>
                </a:solidFill>
                <a:latin typeface="Calibri"/>
                <a:ea typeface="Calibri"/>
                <a:cs typeface="Calibri"/>
                <a:sym typeface="Calibri"/>
              </a:rPr>
              <a:t> of engineers in a few </a:t>
            </a:r>
            <a:r>
              <a:rPr b="0" i="0" lang="en-US" sz="2400" u="none" cap="none" strike="noStrike">
                <a:solidFill>
                  <a:schemeClr val="accent3"/>
                </a:solidFill>
                <a:latin typeface="Calibri"/>
                <a:ea typeface="Calibri"/>
                <a:cs typeface="Calibri"/>
                <a:sym typeface="Calibri"/>
              </a:rPr>
              <a:t>months</a:t>
            </a:r>
            <a:endParaRPr/>
          </a:p>
        </p:txBody>
      </p:sp>
      <p:sp>
        <p:nvSpPr>
          <p:cNvPr id="1074" name="Google Shape;1074;p5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5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0" name="Google Shape;1080;p5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difficulties remain: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Out-of-vocabulary</a:t>
            </a:r>
            <a:r>
              <a:rPr b="0" i="0" lang="en-US" sz="2400" u="none" cap="none" strike="noStrike">
                <a:solidFill>
                  <a:schemeClr val="dk1"/>
                </a:solidFill>
                <a:latin typeface="Calibri"/>
                <a:ea typeface="Calibri"/>
                <a:cs typeface="Calibri"/>
                <a:sym typeface="Calibri"/>
              </a:rPr>
              <a:t> words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Domain mismatch</a:t>
            </a:r>
            <a:r>
              <a:rPr b="0" i="0" lang="en-US" sz="2400" u="none" cap="none" strike="noStrike">
                <a:solidFill>
                  <a:schemeClr val="dk1"/>
                </a:solidFill>
                <a:latin typeface="Calibri"/>
                <a:ea typeface="Calibri"/>
                <a:cs typeface="Calibri"/>
                <a:sym typeface="Calibri"/>
              </a:rPr>
              <a:t> between train and test data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Maintaining </a:t>
            </a:r>
            <a:r>
              <a:rPr b="0" i="0" lang="en-US" sz="2400" u="none" cap="none" strike="noStrike">
                <a:solidFill>
                  <a:schemeClr val="accent3"/>
                </a:solidFill>
                <a:latin typeface="Calibri"/>
                <a:ea typeface="Calibri"/>
                <a:cs typeface="Calibri"/>
                <a:sym typeface="Calibri"/>
              </a:rPr>
              <a:t>context</a:t>
            </a:r>
            <a:r>
              <a:rPr b="0" i="0" lang="en-US" sz="2400" u="none" cap="none" strike="noStrike">
                <a:solidFill>
                  <a:schemeClr val="dk1"/>
                </a:solidFill>
                <a:latin typeface="Calibri"/>
                <a:ea typeface="Calibri"/>
                <a:cs typeface="Calibri"/>
                <a:sym typeface="Calibri"/>
              </a:rPr>
              <a:t> over longer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Low-resource</a:t>
            </a:r>
            <a:r>
              <a:rPr b="0" i="0" lang="en-US" sz="2400" u="none" cap="none" strike="noStrike">
                <a:solidFill>
                  <a:schemeClr val="dk1"/>
                </a:solidFill>
                <a:latin typeface="Calibri"/>
                <a:ea typeface="Calibri"/>
                <a:cs typeface="Calibri"/>
                <a:sym typeface="Calibri"/>
              </a:rPr>
              <a:t> language pairs</a:t>
            </a:r>
            <a:endParaRPr/>
          </a:p>
        </p:txBody>
      </p:sp>
      <p:sp>
        <p:nvSpPr>
          <p:cNvPr id="1081" name="Google Shape;1081;p5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7" name="Google Shape;1087;p5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Using </a:t>
            </a:r>
            <a:r>
              <a:rPr b="0" i="0" lang="en-US" sz="2400" u="none" cap="none" strike="noStrike">
                <a:solidFill>
                  <a:schemeClr val="accent3"/>
                </a:solidFill>
                <a:latin typeface="Calibri"/>
                <a:ea typeface="Calibri"/>
                <a:cs typeface="Calibri"/>
                <a:sym typeface="Calibri"/>
              </a:rPr>
              <a:t>common sense </a:t>
            </a:r>
            <a:r>
              <a:rPr b="0" i="0" lang="en-US" sz="2400" u="none" cap="none" strike="noStrike">
                <a:solidFill>
                  <a:schemeClr val="dk1"/>
                </a:solidFill>
                <a:latin typeface="Calibri"/>
                <a:ea typeface="Calibri"/>
                <a:cs typeface="Calibri"/>
                <a:sym typeface="Calibri"/>
              </a:rPr>
              <a:t>is still hard</a:t>
            </a:r>
            <a:endParaRPr/>
          </a:p>
        </p:txBody>
      </p:sp>
      <p:sp>
        <p:nvSpPr>
          <p:cNvPr id="1088" name="Google Shape;1088;p5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89" name="Google Shape;1089;p53"/>
          <p:cNvPicPr preferRelativeResize="0"/>
          <p:nvPr/>
        </p:nvPicPr>
        <p:blipFill rotWithShape="1">
          <a:blip r:embed="rId3">
            <a:alphaModFix/>
          </a:blip>
          <a:srcRect b="0" l="0" r="0" t="0"/>
          <a:stretch/>
        </p:blipFill>
        <p:spPr>
          <a:xfrm>
            <a:off x="932787" y="2035355"/>
            <a:ext cx="6884831" cy="2112750"/>
          </a:xfrm>
          <a:prstGeom prst="rect">
            <a:avLst/>
          </a:prstGeom>
          <a:noFill/>
          <a:ln>
            <a:noFill/>
          </a:ln>
        </p:spPr>
      </p:pic>
      <p:pic>
        <p:nvPicPr>
          <p:cNvPr id="1090" name="Google Shape;1090;p53"/>
          <p:cNvPicPr preferRelativeResize="0"/>
          <p:nvPr/>
        </p:nvPicPr>
        <p:blipFill rotWithShape="1">
          <a:blip r:embed="rId4">
            <a:alphaModFix/>
          </a:blip>
          <a:srcRect b="10475" l="0" r="0" t="9238"/>
          <a:stretch/>
        </p:blipFill>
        <p:spPr>
          <a:xfrm>
            <a:off x="5084968" y="4148105"/>
            <a:ext cx="1680378" cy="2023655"/>
          </a:xfrm>
          <a:prstGeom prst="rect">
            <a:avLst/>
          </a:prstGeom>
          <a:noFill/>
          <a:ln>
            <a:noFill/>
          </a:ln>
        </p:spPr>
      </p:pic>
      <p:pic>
        <p:nvPicPr>
          <p:cNvPr id="1091" name="Google Shape;1091;p53"/>
          <p:cNvPicPr preferRelativeResize="0"/>
          <p:nvPr/>
        </p:nvPicPr>
        <p:blipFill rotWithShape="1">
          <a:blip r:embed="rId5">
            <a:alphaModFix/>
          </a:blip>
          <a:srcRect b="0" l="0" r="0" t="0"/>
          <a:stretch/>
        </p:blipFill>
        <p:spPr>
          <a:xfrm>
            <a:off x="1709992" y="4218802"/>
            <a:ext cx="1969784" cy="1958901"/>
          </a:xfrm>
          <a:prstGeom prst="rect">
            <a:avLst/>
          </a:prstGeom>
          <a:noFill/>
          <a:ln>
            <a:noFill/>
          </a:ln>
        </p:spPr>
      </p:pic>
      <p:sp>
        <p:nvSpPr>
          <p:cNvPr id="1092" name="Google Shape;1092;p53"/>
          <p:cNvSpPr txBox="1"/>
          <p:nvPr/>
        </p:nvSpPr>
        <p:spPr>
          <a:xfrm>
            <a:off x="6765346" y="4583428"/>
            <a:ext cx="540533"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5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98" name="Google Shape;1098;p54"/>
          <p:cNvSpPr txBox="1"/>
          <p:nvPr>
            <p:ph idx="1" type="body"/>
          </p:nvPr>
        </p:nvSpPr>
        <p:spPr>
          <a:xfrm>
            <a:off x="304800" y="1092200"/>
            <a:ext cx="8534400" cy="35099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picks up </a:t>
            </a:r>
            <a:r>
              <a:rPr b="0" i="0" lang="en-US" sz="2400" u="none" cap="none" strike="noStrike">
                <a:solidFill>
                  <a:schemeClr val="accent3"/>
                </a:solidFill>
                <a:latin typeface="Calibri"/>
                <a:ea typeface="Calibri"/>
                <a:cs typeface="Calibri"/>
                <a:sym typeface="Calibri"/>
              </a:rPr>
              <a:t>biases </a:t>
            </a:r>
            <a:r>
              <a:rPr b="0" i="0" lang="en-US" sz="2400" u="none" cap="none" strike="noStrike">
                <a:solidFill>
                  <a:schemeClr val="dk1"/>
                </a:solidFill>
                <a:latin typeface="Calibri"/>
                <a:ea typeface="Calibri"/>
                <a:cs typeface="Calibri"/>
                <a:sym typeface="Calibri"/>
              </a:rPr>
              <a:t>in training data</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99" name="Google Shape;1099;p5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00" name="Google Shape;1100;p54"/>
          <p:cNvPicPr preferRelativeResize="0"/>
          <p:nvPr/>
        </p:nvPicPr>
        <p:blipFill rotWithShape="1">
          <a:blip r:embed="rId3">
            <a:alphaModFix/>
          </a:blip>
          <a:srcRect b="0" l="0" r="0" t="0"/>
          <a:stretch/>
        </p:blipFill>
        <p:spPr>
          <a:xfrm>
            <a:off x="323850" y="2047421"/>
            <a:ext cx="8496300" cy="2349500"/>
          </a:xfrm>
          <a:prstGeom prst="rect">
            <a:avLst/>
          </a:prstGeom>
          <a:noFill/>
          <a:ln>
            <a:noFill/>
          </a:ln>
        </p:spPr>
      </p:pic>
      <p:sp>
        <p:nvSpPr>
          <p:cNvPr id="1101" name="Google Shape;1101;p54"/>
          <p:cNvSpPr/>
          <p:nvPr/>
        </p:nvSpPr>
        <p:spPr>
          <a:xfrm>
            <a:off x="844063" y="5855108"/>
            <a:ext cx="7976087"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https://hackernoon.com/bias-sexist-or-this-is-the-way-it-should-be-ce1f7c8c683c</a:t>
            </a:r>
            <a:endParaRPr/>
          </a:p>
        </p:txBody>
      </p:sp>
      <p:sp>
        <p:nvSpPr>
          <p:cNvPr id="1102" name="Google Shape;1102;p54"/>
          <p:cNvSpPr txBox="1"/>
          <p:nvPr/>
        </p:nvSpPr>
        <p:spPr>
          <a:xfrm>
            <a:off x="844063" y="4874215"/>
            <a:ext cx="239757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Calibri"/>
                <a:ea typeface="Calibri"/>
                <a:cs typeface="Calibri"/>
                <a:sym typeface="Calibri"/>
              </a:rPr>
              <a:t>Didn’t specify gender</a:t>
            </a:r>
            <a:endParaRPr/>
          </a:p>
        </p:txBody>
      </p:sp>
      <p:cxnSp>
        <p:nvCxnSpPr>
          <p:cNvPr id="1103" name="Google Shape;1103;p54"/>
          <p:cNvCxnSpPr>
            <a:stCxn id="1102" idx="0"/>
          </p:cNvCxnSpPr>
          <p:nvPr/>
        </p:nvCxnSpPr>
        <p:spPr>
          <a:xfrm rot="10800000">
            <a:off x="2042853" y="3634315"/>
            <a:ext cx="0" cy="1239900"/>
          </a:xfrm>
          <a:prstGeom prst="straightConnector1">
            <a:avLst/>
          </a:prstGeom>
          <a:gradFill>
            <a:gsLst>
              <a:gs pos="0">
                <a:srgbClr val="A50021"/>
              </a:gs>
              <a:gs pos="100000">
                <a:schemeClr val="dk1"/>
              </a:gs>
            </a:gsLst>
            <a:lin ang="0" scaled="0"/>
          </a:gradFill>
          <a:ln cap="flat" cmpd="sng" w="28575">
            <a:solidFill>
              <a:schemeClr val="accent3"/>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5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109" name="Google Shape;1109;p5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Uninterpretable </a:t>
            </a:r>
            <a:r>
              <a:rPr b="0" i="0" lang="en-US" sz="2400" u="none" cap="none" strike="noStrike">
                <a:solidFill>
                  <a:schemeClr val="dk1"/>
                </a:solidFill>
                <a:latin typeface="Calibri"/>
                <a:ea typeface="Calibri"/>
                <a:cs typeface="Calibri"/>
                <a:sym typeface="Calibri"/>
              </a:rPr>
              <a:t>systems do </a:t>
            </a:r>
            <a:r>
              <a:rPr b="0" i="0" lang="en-US" sz="2400" u="none" cap="none" strike="noStrike">
                <a:solidFill>
                  <a:schemeClr val="accent3"/>
                </a:solidFill>
                <a:latin typeface="Calibri"/>
                <a:ea typeface="Calibri"/>
                <a:cs typeface="Calibri"/>
                <a:sym typeface="Calibri"/>
              </a:rPr>
              <a:t>strange things</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10" name="Google Shape;1110;p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11" name="Google Shape;1111;p55"/>
          <p:cNvPicPr preferRelativeResize="0"/>
          <p:nvPr/>
        </p:nvPicPr>
        <p:blipFill rotWithShape="1">
          <a:blip r:embed="rId3">
            <a:alphaModFix/>
          </a:blip>
          <a:srcRect b="0" l="0" r="73214" t="0"/>
          <a:stretch/>
        </p:blipFill>
        <p:spPr>
          <a:xfrm>
            <a:off x="1077687" y="2064682"/>
            <a:ext cx="3298047" cy="3516571"/>
          </a:xfrm>
          <a:prstGeom prst="rect">
            <a:avLst/>
          </a:prstGeom>
          <a:noFill/>
          <a:ln>
            <a:noFill/>
          </a:ln>
        </p:spPr>
      </p:pic>
      <p:pic>
        <p:nvPicPr>
          <p:cNvPr id="1112" name="Google Shape;1112;p55"/>
          <p:cNvPicPr preferRelativeResize="0"/>
          <p:nvPr/>
        </p:nvPicPr>
        <p:blipFill rotWithShape="1">
          <a:blip r:embed="rId3">
            <a:alphaModFix/>
          </a:blip>
          <a:srcRect b="0" l="49405" r="26547" t="0"/>
          <a:stretch/>
        </p:blipFill>
        <p:spPr>
          <a:xfrm>
            <a:off x="4549906" y="2064682"/>
            <a:ext cx="2960914" cy="3516571"/>
          </a:xfrm>
          <a:prstGeom prst="rect">
            <a:avLst/>
          </a:prstGeom>
          <a:noFill/>
          <a:ln>
            <a:noFill/>
          </a:ln>
        </p:spPr>
      </p:pic>
      <p:sp>
        <p:nvSpPr>
          <p:cNvPr id="1113" name="Google Shape;1113;p55"/>
          <p:cNvSpPr/>
          <p:nvPr/>
        </p:nvSpPr>
        <p:spPr>
          <a:xfrm>
            <a:off x="2051538" y="5851762"/>
            <a:ext cx="6787662"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http://languagelog.ldc.upenn.edu/nll/?p=35120#more-35120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56"/>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19" name="Google Shape;1119;p5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20" name="Google Shape;1120;p56"/>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1" name="Google Shape;1121;p56"/>
          <p:cNvPicPr preferRelativeResize="0"/>
          <p:nvPr/>
        </p:nvPicPr>
        <p:blipFill>
          <a:blip r:embed="rId3">
            <a:alphaModFix/>
          </a:blip>
          <a:stretch>
            <a:fillRect/>
          </a:stretch>
        </p:blipFill>
        <p:spPr>
          <a:xfrm>
            <a:off x="152400" y="1947725"/>
            <a:ext cx="8839201" cy="1363224"/>
          </a:xfrm>
          <a:prstGeom prst="rect">
            <a:avLst/>
          </a:prstGeom>
          <a:noFill/>
          <a:ln>
            <a:noFill/>
          </a:ln>
        </p:spPr>
      </p:pic>
      <p:sp>
        <p:nvSpPr>
          <p:cNvPr id="1122" name="Google Shape;1122;p56"/>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3" name="Google Shape;1123;p56"/>
          <p:cNvPicPr preferRelativeResize="0"/>
          <p:nvPr/>
        </p:nvPicPr>
        <p:blipFill>
          <a:blip r:embed="rId4">
            <a:alphaModFix/>
          </a:blip>
          <a:stretch>
            <a:fillRect/>
          </a:stretch>
        </p:blipFill>
        <p:spPr>
          <a:xfrm>
            <a:off x="230125" y="4374575"/>
            <a:ext cx="8146666" cy="1871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57"/>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29" name="Google Shape;1129;p5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30" name="Google Shape;1130;p57"/>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31" name="Google Shape;1131;p57"/>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32" name="Google Shape;1132;p57"/>
          <p:cNvPicPr preferRelativeResize="0"/>
          <p:nvPr/>
        </p:nvPicPr>
        <p:blipFill>
          <a:blip r:embed="rId3">
            <a:alphaModFix/>
          </a:blip>
          <a:stretch>
            <a:fillRect/>
          </a:stretch>
        </p:blipFill>
        <p:spPr>
          <a:xfrm>
            <a:off x="152400" y="4374575"/>
            <a:ext cx="8839197" cy="1820060"/>
          </a:xfrm>
          <a:prstGeom prst="rect">
            <a:avLst/>
          </a:prstGeom>
          <a:noFill/>
          <a:ln>
            <a:noFill/>
          </a:ln>
        </p:spPr>
      </p:pic>
      <p:pic>
        <p:nvPicPr>
          <p:cNvPr id="1133" name="Google Shape;1133;p57"/>
          <p:cNvPicPr preferRelativeResize="0"/>
          <p:nvPr/>
        </p:nvPicPr>
        <p:blipFill>
          <a:blip r:embed="rId4">
            <a:alphaModFix/>
          </a:blip>
          <a:stretch>
            <a:fillRect/>
          </a:stretch>
        </p:blipFill>
        <p:spPr>
          <a:xfrm>
            <a:off x="152400" y="2100125"/>
            <a:ext cx="8839196" cy="9973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5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39" name="Google Shape;1139;p5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40" name="Google Shape;1140;p58"/>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41" name="Google Shape;1141;p58"/>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42" name="Google Shape;1142;p58"/>
          <p:cNvPicPr preferRelativeResize="0"/>
          <p:nvPr/>
        </p:nvPicPr>
        <p:blipFill>
          <a:blip r:embed="rId3">
            <a:alphaModFix/>
          </a:blip>
          <a:stretch>
            <a:fillRect/>
          </a:stretch>
        </p:blipFill>
        <p:spPr>
          <a:xfrm>
            <a:off x="152400" y="2171550"/>
            <a:ext cx="8839198" cy="984529"/>
          </a:xfrm>
          <a:prstGeom prst="rect">
            <a:avLst/>
          </a:prstGeom>
          <a:noFill/>
          <a:ln>
            <a:noFill/>
          </a:ln>
        </p:spPr>
      </p:pic>
      <p:pic>
        <p:nvPicPr>
          <p:cNvPr id="1143" name="Google Shape;1143;p58"/>
          <p:cNvPicPr preferRelativeResize="0"/>
          <p:nvPr/>
        </p:nvPicPr>
        <p:blipFill>
          <a:blip r:embed="rId4">
            <a:alphaModFix/>
          </a:blip>
          <a:stretch>
            <a:fillRect/>
          </a:stretch>
        </p:blipFill>
        <p:spPr>
          <a:xfrm>
            <a:off x="152400" y="4374575"/>
            <a:ext cx="8839201" cy="1787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59"/>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49" name="Google Shape;1149;p5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50" name="Google Shape;1150;p59"/>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51" name="Google Shape;1151;p59"/>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52" name="Google Shape;1152;p59"/>
          <p:cNvPicPr preferRelativeResize="0"/>
          <p:nvPr/>
        </p:nvPicPr>
        <p:blipFill>
          <a:blip r:embed="rId3">
            <a:alphaModFix/>
          </a:blip>
          <a:stretch>
            <a:fillRect/>
          </a:stretch>
        </p:blipFill>
        <p:spPr>
          <a:xfrm>
            <a:off x="152400" y="4374575"/>
            <a:ext cx="8839201" cy="1758585"/>
          </a:xfrm>
          <a:prstGeom prst="rect">
            <a:avLst/>
          </a:prstGeom>
          <a:noFill/>
          <a:ln>
            <a:noFill/>
          </a:ln>
        </p:spPr>
      </p:pic>
      <p:pic>
        <p:nvPicPr>
          <p:cNvPr id="1153" name="Google Shape;1153;p59"/>
          <p:cNvPicPr preferRelativeResize="0"/>
          <p:nvPr/>
        </p:nvPicPr>
        <p:blipFill>
          <a:blip r:embed="rId4">
            <a:alphaModFix/>
          </a:blip>
          <a:stretch>
            <a:fillRect/>
          </a:stretch>
        </p:blipFill>
        <p:spPr>
          <a:xfrm>
            <a:off x="152400" y="2100125"/>
            <a:ext cx="8839202" cy="9709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60"/>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59" name="Google Shape;1159;p6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60" name="Google Shape;1160;p6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61" name="Google Shape;1161;p60"/>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62" name="Google Shape;1162;p60"/>
          <p:cNvPicPr preferRelativeResize="0"/>
          <p:nvPr/>
        </p:nvPicPr>
        <p:blipFill>
          <a:blip r:embed="rId3">
            <a:alphaModFix/>
          </a:blip>
          <a:stretch>
            <a:fillRect/>
          </a:stretch>
        </p:blipFill>
        <p:spPr>
          <a:xfrm>
            <a:off x="152400" y="4374575"/>
            <a:ext cx="8839201" cy="1772464"/>
          </a:xfrm>
          <a:prstGeom prst="rect">
            <a:avLst/>
          </a:prstGeom>
          <a:noFill/>
          <a:ln>
            <a:noFill/>
          </a:ln>
        </p:spPr>
      </p:pic>
      <p:pic>
        <p:nvPicPr>
          <p:cNvPr id="1163" name="Google Shape;1163;p60"/>
          <p:cNvPicPr preferRelativeResize="0"/>
          <p:nvPr/>
        </p:nvPicPr>
        <p:blipFill>
          <a:blip r:embed="rId4">
            <a:alphaModFix/>
          </a:blip>
          <a:stretch>
            <a:fillRect/>
          </a:stretch>
        </p:blipFill>
        <p:spPr>
          <a:xfrm>
            <a:off x="152400" y="2100125"/>
            <a:ext cx="8839202" cy="9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1950s: Early Machine Translation</a:t>
            </a:r>
            <a:endParaRPr/>
          </a:p>
        </p:txBody>
      </p:sp>
      <p:sp>
        <p:nvSpPr>
          <p:cNvPr id="124" name="Google Shape;124;p16"/>
          <p:cNvSpPr txBox="1"/>
          <p:nvPr>
            <p:ph idx="1" type="body"/>
          </p:nvPr>
        </p:nvSpPr>
        <p:spPr>
          <a:xfrm>
            <a:off x="304800" y="1092200"/>
            <a:ext cx="8332454"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Machine Translation research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began in the </a:t>
            </a:r>
            <a:r>
              <a:rPr b="0" i="0" lang="en-US" sz="2400" u="none" cap="none" strike="noStrike">
                <a:solidFill>
                  <a:schemeClr val="accent3"/>
                </a:solidFill>
                <a:latin typeface="Calibri"/>
                <a:ea typeface="Calibri"/>
                <a:cs typeface="Calibri"/>
                <a:sym typeface="Calibri"/>
              </a:rPr>
              <a:t>early 1950s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Mostly Russian → English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(motivated by the Cold War!)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Systems were mostly </a:t>
            </a:r>
            <a:r>
              <a:rPr b="0" i="0" lang="en-US" sz="2400" u="none" cap="none" strike="noStrike">
                <a:solidFill>
                  <a:schemeClr val="accent3"/>
                </a:solidFill>
                <a:latin typeface="Calibri"/>
                <a:ea typeface="Calibri"/>
                <a:cs typeface="Calibri"/>
                <a:sym typeface="Calibri"/>
              </a:rPr>
              <a:t>rule-based</a:t>
            </a:r>
            <a:r>
              <a:rPr b="0" i="0" lang="en-US" sz="2400" u="none" cap="none" strike="noStrike">
                <a:solidFill>
                  <a:schemeClr val="dk1"/>
                </a:solidFill>
                <a:latin typeface="Calibri"/>
                <a:ea typeface="Calibri"/>
                <a:cs typeface="Calibri"/>
                <a:sym typeface="Calibri"/>
              </a:rPr>
              <a:t>, using a bilingual dictionary to map Russian words to their English counterparts</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 cool by-product: Quicksort!</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25" name="Google Shape;125;p1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26" name="Google Shape;126;p16"/>
          <p:cNvGrpSpPr/>
          <p:nvPr/>
        </p:nvGrpSpPr>
        <p:grpSpPr>
          <a:xfrm>
            <a:off x="4979654" y="1092200"/>
            <a:ext cx="3917163" cy="3041280"/>
            <a:chOff x="4979654" y="1092200"/>
            <a:chExt cx="3917163" cy="3041280"/>
          </a:xfrm>
        </p:grpSpPr>
        <p:pic>
          <p:nvPicPr>
            <p:cNvPr id="127" name="Google Shape;127;p16"/>
            <p:cNvPicPr preferRelativeResize="0"/>
            <p:nvPr/>
          </p:nvPicPr>
          <p:blipFill rotWithShape="1">
            <a:blip r:embed="rId3">
              <a:alphaModFix/>
            </a:blip>
            <a:srcRect b="0" l="0" r="0" t="0"/>
            <a:stretch/>
          </p:blipFill>
          <p:spPr>
            <a:xfrm>
              <a:off x="5078746" y="1092200"/>
              <a:ext cx="3558508" cy="2671948"/>
            </a:xfrm>
            <a:prstGeom prst="rect">
              <a:avLst/>
            </a:prstGeom>
            <a:noFill/>
            <a:ln>
              <a:noFill/>
            </a:ln>
          </p:spPr>
        </p:pic>
        <p:sp>
          <p:nvSpPr>
            <p:cNvPr id="128" name="Google Shape;128;p16"/>
            <p:cNvSpPr/>
            <p:nvPr/>
          </p:nvSpPr>
          <p:spPr>
            <a:xfrm>
              <a:off x="4979654" y="3764148"/>
              <a:ext cx="39171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Source: </a:t>
              </a:r>
              <a:r>
                <a:rPr lang="en-US" sz="1800">
                  <a:solidFill>
                    <a:schemeClr val="dk1"/>
                  </a:solidFill>
                  <a:latin typeface="Calibri"/>
                  <a:ea typeface="Calibri"/>
                  <a:cs typeface="Calibri"/>
                  <a:sym typeface="Calibri"/>
                </a:rPr>
                <a:t>https://youtu.be/K-HfpsHPmvw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61"/>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69" name="Google Shape;1169;p6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70" name="Google Shape;1170;p61"/>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71" name="Google Shape;1171;p6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72" name="Google Shape;1172;p61"/>
          <p:cNvPicPr preferRelativeResize="0"/>
          <p:nvPr/>
        </p:nvPicPr>
        <p:blipFill>
          <a:blip r:embed="rId3">
            <a:alphaModFix/>
          </a:blip>
          <a:stretch>
            <a:fillRect/>
          </a:stretch>
        </p:blipFill>
        <p:spPr>
          <a:xfrm>
            <a:off x="152400" y="2096850"/>
            <a:ext cx="8839202" cy="1118430"/>
          </a:xfrm>
          <a:prstGeom prst="rect">
            <a:avLst/>
          </a:prstGeom>
          <a:noFill/>
          <a:ln>
            <a:noFill/>
          </a:ln>
        </p:spPr>
      </p:pic>
      <p:pic>
        <p:nvPicPr>
          <p:cNvPr id="1173" name="Google Shape;1173;p61"/>
          <p:cNvPicPr preferRelativeResize="0"/>
          <p:nvPr/>
        </p:nvPicPr>
        <p:blipFill>
          <a:blip r:embed="rId4">
            <a:alphaModFix/>
          </a:blip>
          <a:stretch>
            <a:fillRect/>
          </a:stretch>
        </p:blipFill>
        <p:spPr>
          <a:xfrm>
            <a:off x="152400" y="4374575"/>
            <a:ext cx="8839196" cy="17693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6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NMT research continues</a:t>
            </a:r>
            <a:endParaRPr/>
          </a:p>
        </p:txBody>
      </p:sp>
      <p:sp>
        <p:nvSpPr>
          <p:cNvPr id="1180" name="Google Shape;1180;p6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NMT is the </a:t>
            </a:r>
            <a:r>
              <a:rPr b="1" i="0" lang="en-US" sz="2400" u="none" cap="none" strike="noStrike">
                <a:solidFill>
                  <a:schemeClr val="dk1"/>
                </a:solidFill>
                <a:latin typeface="Calibri"/>
                <a:ea typeface="Calibri"/>
                <a:cs typeface="Calibri"/>
                <a:sym typeface="Calibri"/>
              </a:rPr>
              <a:t>flagship task</a:t>
            </a:r>
            <a:r>
              <a:rPr b="0" i="0" lang="en-US" sz="2400" u="none" cap="none" strike="noStrike">
                <a:solidFill>
                  <a:schemeClr val="dk1"/>
                </a:solidFill>
                <a:latin typeface="Calibri"/>
                <a:ea typeface="Calibri"/>
                <a:cs typeface="Calibri"/>
                <a:sym typeface="Calibri"/>
              </a:rPr>
              <a:t> for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research has </a:t>
            </a:r>
            <a:r>
              <a:rPr b="0" i="0" lang="en-US" sz="2400" u="none" cap="none" strike="noStrike">
                <a:solidFill>
                  <a:schemeClr val="accent3"/>
                </a:solidFill>
                <a:latin typeface="Calibri"/>
                <a:ea typeface="Calibri"/>
                <a:cs typeface="Calibri"/>
                <a:sym typeface="Calibri"/>
              </a:rPr>
              <a:t>pioneered</a:t>
            </a:r>
            <a:r>
              <a:rPr b="0" i="0" lang="en-US" sz="2400" u="none" cap="none" strike="noStrike">
                <a:solidFill>
                  <a:schemeClr val="dk1"/>
                </a:solidFill>
                <a:latin typeface="Calibri"/>
                <a:ea typeface="Calibri"/>
                <a:cs typeface="Calibri"/>
                <a:sym typeface="Calibri"/>
              </a:rPr>
              <a:t> many of the recent </a:t>
            </a:r>
            <a:r>
              <a:rPr b="0" i="0" lang="en-US" sz="2400" u="none" cap="none" strike="noStrike">
                <a:solidFill>
                  <a:schemeClr val="accent3"/>
                </a:solidFill>
                <a:latin typeface="Calibri"/>
                <a:ea typeface="Calibri"/>
                <a:cs typeface="Calibri"/>
                <a:sym typeface="Calibri"/>
              </a:rPr>
              <a:t>innovations</a:t>
            </a:r>
            <a:r>
              <a:rPr b="0" i="0" lang="en-US" sz="2400" u="none" cap="none" strike="noStrike">
                <a:solidFill>
                  <a:schemeClr val="dk1"/>
                </a:solidFill>
                <a:latin typeface="Calibri"/>
                <a:ea typeface="Calibri"/>
                <a:cs typeface="Calibri"/>
                <a:sym typeface="Calibri"/>
              </a:rPr>
              <a:t> of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2018</a:t>
            </a:r>
            <a:r>
              <a:rPr b="0" i="0" lang="en-US" sz="2400" u="none" cap="none" strike="noStrike">
                <a:solidFill>
                  <a:schemeClr val="dk1"/>
                </a:solidFill>
                <a:latin typeface="Calibri"/>
                <a:ea typeface="Calibri"/>
                <a:cs typeface="Calibri"/>
                <a:sym typeface="Calibri"/>
              </a:rPr>
              <a:t>: NMT research continues to </a:t>
            </a:r>
            <a:r>
              <a:rPr b="0" i="0" lang="en-US" sz="2400" u="none" cap="none" strike="noStrike">
                <a:solidFill>
                  <a:schemeClr val="accent3"/>
                </a:solidFill>
                <a:latin typeface="Calibri"/>
                <a:ea typeface="Calibri"/>
                <a:cs typeface="Calibri"/>
                <a:sym typeface="Calibri"/>
              </a:rPr>
              <a:t>thrive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Researchers have found </a:t>
            </a:r>
            <a:r>
              <a:rPr b="0" i="1" lang="en-US" sz="2400" u="none" cap="none" strike="noStrike">
                <a:solidFill>
                  <a:schemeClr val="accent3"/>
                </a:solidFill>
                <a:latin typeface="Calibri"/>
                <a:ea typeface="Calibri"/>
                <a:cs typeface="Calibri"/>
                <a:sym typeface="Calibri"/>
              </a:rPr>
              <a:t>many, many </a:t>
            </a:r>
            <a:r>
              <a:rPr b="0" i="0" lang="en-US" sz="2400" u="none" cap="none" strike="noStrike">
                <a:solidFill>
                  <a:schemeClr val="accent3"/>
                </a:solidFill>
                <a:latin typeface="Calibri"/>
                <a:ea typeface="Calibri"/>
                <a:cs typeface="Calibri"/>
                <a:sym typeface="Calibri"/>
              </a:rPr>
              <a:t>improvements </a:t>
            </a:r>
            <a:r>
              <a:rPr b="0" i="0" lang="en-US" sz="2400" u="none" cap="none" strike="noStrike">
                <a:solidFill>
                  <a:schemeClr val="dk1"/>
                </a:solidFill>
                <a:latin typeface="Calibri"/>
                <a:ea typeface="Calibri"/>
                <a:cs typeface="Calibri"/>
                <a:sym typeface="Calibri"/>
              </a:rPr>
              <a:t>to the “vanilla” seq2seq NMT system we’ve presented today</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But </a:t>
            </a:r>
            <a:r>
              <a:rPr b="0" i="0" lang="en-US" sz="2400" u="none" cap="none" strike="noStrike">
                <a:solidFill>
                  <a:schemeClr val="accent3"/>
                </a:solidFill>
                <a:latin typeface="Calibri"/>
                <a:ea typeface="Calibri"/>
                <a:cs typeface="Calibri"/>
                <a:sym typeface="Calibri"/>
              </a:rPr>
              <a:t>one improvement </a:t>
            </a:r>
            <a:r>
              <a:rPr b="0" i="0" lang="en-US" sz="2400" u="none" cap="none" strike="noStrike">
                <a:solidFill>
                  <a:schemeClr val="dk1"/>
                </a:solidFill>
                <a:latin typeface="Calibri"/>
                <a:ea typeface="Calibri"/>
                <a:cs typeface="Calibri"/>
                <a:sym typeface="Calibri"/>
              </a:rPr>
              <a:t>is so integral that it is the new vanilla…</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1080"/>
              </a:spcBef>
              <a:spcAft>
                <a:spcPts val="0"/>
              </a:spcAft>
              <a:buClr>
                <a:srgbClr val="CC0000"/>
              </a:buClr>
              <a:buSzPts val="5400"/>
              <a:buFont typeface="Times"/>
              <a:buNone/>
            </a:pPr>
            <a:r>
              <a:rPr b="1" i="0" lang="en-US" sz="5400" u="none" cap="none" strike="noStrike">
                <a:solidFill>
                  <a:schemeClr val="dk1"/>
                </a:solidFill>
                <a:latin typeface="Calibri"/>
                <a:ea typeface="Calibri"/>
                <a:cs typeface="Calibri"/>
                <a:sym typeface="Calibri"/>
              </a:rPr>
              <a:t>ATTENTION</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81" name="Google Shape;1181;p6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6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188" name="Google Shape;1188;p6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189" name="Google Shape;1189;p63"/>
          <p:cNvGrpSpPr/>
          <p:nvPr/>
        </p:nvGrpSpPr>
        <p:grpSpPr>
          <a:xfrm rot="5400000">
            <a:off x="735936" y="3539587"/>
            <a:ext cx="779512" cy="265728"/>
            <a:chOff x="6223414" y="4018641"/>
            <a:chExt cx="776477" cy="280329"/>
          </a:xfrm>
        </p:grpSpPr>
        <p:grpSp>
          <p:nvGrpSpPr>
            <p:cNvPr id="1190" name="Google Shape;1190;p63"/>
            <p:cNvGrpSpPr/>
            <p:nvPr/>
          </p:nvGrpSpPr>
          <p:grpSpPr>
            <a:xfrm rot="-5400000">
              <a:off x="6550278" y="3846238"/>
              <a:ext cx="112131" cy="616723"/>
              <a:chOff x="1883650" y="2468875"/>
              <a:chExt cx="153620" cy="844910"/>
            </a:xfrm>
          </p:grpSpPr>
          <p:sp>
            <p:nvSpPr>
              <p:cNvPr id="1191" name="Google Shape;1191;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Google Shape;1192;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Google Shape;1193;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Google Shape;1194;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5" name="Google Shape;1195;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196" name="Google Shape;1196;p63"/>
          <p:cNvCxnSpPr>
            <a:endCxn id="1195"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197" name="Google Shape;1197;p63"/>
          <p:cNvCxnSpPr>
            <a:stCxn id="1195"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198" name="Google Shape;1198;p63"/>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199" name="Google Shape;1199;p63"/>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200" name="Google Shape;1200;p63"/>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201" name="Google Shape;1201;p63"/>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202" name="Google Shape;1202;p63"/>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203" name="Google Shape;1203;p63"/>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204" name="Google Shape;1204;p63"/>
          <p:cNvGrpSpPr/>
          <p:nvPr/>
        </p:nvGrpSpPr>
        <p:grpSpPr>
          <a:xfrm rot="5400000">
            <a:off x="1343548" y="3533688"/>
            <a:ext cx="779512" cy="265728"/>
            <a:chOff x="6223414" y="4018641"/>
            <a:chExt cx="776477" cy="280329"/>
          </a:xfrm>
        </p:grpSpPr>
        <p:grpSp>
          <p:nvGrpSpPr>
            <p:cNvPr id="1205" name="Google Shape;1205;p63"/>
            <p:cNvGrpSpPr/>
            <p:nvPr/>
          </p:nvGrpSpPr>
          <p:grpSpPr>
            <a:xfrm rot="-5400000">
              <a:off x="6550278" y="3846238"/>
              <a:ext cx="112131" cy="616723"/>
              <a:chOff x="1883650" y="2468875"/>
              <a:chExt cx="153620" cy="844910"/>
            </a:xfrm>
          </p:grpSpPr>
          <p:sp>
            <p:nvSpPr>
              <p:cNvPr id="1206" name="Google Shape;1206;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Google Shape;1208;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Google Shape;1209;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0" name="Google Shape;1210;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11" name="Google Shape;1211;p63"/>
          <p:cNvCxnSpPr>
            <a:endCxn id="1210"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12" name="Google Shape;1212;p63"/>
          <p:cNvCxnSpPr>
            <a:stCxn id="1210"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13" name="Google Shape;1213;p63"/>
          <p:cNvGrpSpPr/>
          <p:nvPr/>
        </p:nvGrpSpPr>
        <p:grpSpPr>
          <a:xfrm rot="5400000">
            <a:off x="1938462" y="3533688"/>
            <a:ext cx="779512" cy="265728"/>
            <a:chOff x="6223414" y="4018641"/>
            <a:chExt cx="776477" cy="280329"/>
          </a:xfrm>
        </p:grpSpPr>
        <p:grpSp>
          <p:nvGrpSpPr>
            <p:cNvPr id="1214" name="Google Shape;1214;p63"/>
            <p:cNvGrpSpPr/>
            <p:nvPr/>
          </p:nvGrpSpPr>
          <p:grpSpPr>
            <a:xfrm rot="-5400000">
              <a:off x="6550278" y="3846238"/>
              <a:ext cx="112131" cy="616723"/>
              <a:chOff x="1883650" y="2468875"/>
              <a:chExt cx="153620" cy="844910"/>
            </a:xfrm>
          </p:grpSpPr>
          <p:sp>
            <p:nvSpPr>
              <p:cNvPr id="1215" name="Google Shape;1215;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Google Shape;1217;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Google Shape;1218;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9" name="Google Shape;1219;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0" name="Google Shape;1220;p63"/>
          <p:cNvCxnSpPr>
            <a:endCxn id="1219"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21" name="Google Shape;1221;p63"/>
          <p:cNvCxnSpPr>
            <a:stCxn id="1219"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22" name="Google Shape;1222;p63"/>
          <p:cNvGrpSpPr/>
          <p:nvPr/>
        </p:nvGrpSpPr>
        <p:grpSpPr>
          <a:xfrm rot="5400000">
            <a:off x="2548883" y="3530818"/>
            <a:ext cx="779512" cy="265728"/>
            <a:chOff x="6223414" y="4018641"/>
            <a:chExt cx="776477" cy="280329"/>
          </a:xfrm>
        </p:grpSpPr>
        <p:grpSp>
          <p:nvGrpSpPr>
            <p:cNvPr id="1223" name="Google Shape;1223;p63"/>
            <p:cNvGrpSpPr/>
            <p:nvPr/>
          </p:nvGrpSpPr>
          <p:grpSpPr>
            <a:xfrm rot="-5400000">
              <a:off x="6550278" y="3846238"/>
              <a:ext cx="112131" cy="616723"/>
              <a:chOff x="1883650" y="2468875"/>
              <a:chExt cx="153620" cy="844910"/>
            </a:xfrm>
          </p:grpSpPr>
          <p:sp>
            <p:nvSpPr>
              <p:cNvPr id="1224" name="Google Shape;1224;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Google Shape;1225;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Google Shape;1226;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Google Shape;1227;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Google Shape;1228;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9" name="Google Shape;1229;p63"/>
          <p:cNvCxnSpPr>
            <a:endCxn id="1228"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0" name="Google Shape;1230;p63"/>
          <p:cNvCxnSpPr>
            <a:stCxn id="1228" idx="0"/>
            <a:endCxn id="1231"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232" name="Google Shape;1232;p63"/>
          <p:cNvGrpSpPr/>
          <p:nvPr/>
        </p:nvGrpSpPr>
        <p:grpSpPr>
          <a:xfrm rot="5400000">
            <a:off x="3854066" y="3530818"/>
            <a:ext cx="779512" cy="265728"/>
            <a:chOff x="6223414" y="4018641"/>
            <a:chExt cx="776477" cy="280329"/>
          </a:xfrm>
        </p:grpSpPr>
        <p:grpSp>
          <p:nvGrpSpPr>
            <p:cNvPr id="1233" name="Google Shape;1233;p63"/>
            <p:cNvGrpSpPr/>
            <p:nvPr/>
          </p:nvGrpSpPr>
          <p:grpSpPr>
            <a:xfrm rot="-5400000">
              <a:off x="6550278" y="3846238"/>
              <a:ext cx="112131" cy="616723"/>
              <a:chOff x="1883650" y="2468875"/>
              <a:chExt cx="153620" cy="844910"/>
            </a:xfrm>
          </p:grpSpPr>
          <p:sp>
            <p:nvSpPr>
              <p:cNvPr id="1234" name="Google Shape;1234;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Google Shape;1235;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Google Shape;1236;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1" name="Google Shape;1231;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38" name="Google Shape;1238;p63"/>
          <p:cNvCxnSpPr>
            <a:endCxn id="1231"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9" name="Google Shape;1239;p63"/>
          <p:cNvCxnSpPr>
            <a:stCxn id="1231"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40" name="Google Shape;1240;p63"/>
          <p:cNvCxnSpPr>
            <a:stCxn id="1231"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41" name="Google Shape;1241;p63"/>
          <p:cNvGrpSpPr/>
          <p:nvPr/>
        </p:nvGrpSpPr>
        <p:grpSpPr>
          <a:xfrm rot="5400000">
            <a:off x="4464487" y="3539587"/>
            <a:ext cx="779512" cy="265728"/>
            <a:chOff x="6223414" y="4018641"/>
            <a:chExt cx="776477" cy="280329"/>
          </a:xfrm>
        </p:grpSpPr>
        <p:grpSp>
          <p:nvGrpSpPr>
            <p:cNvPr id="1242" name="Google Shape;1242;p63"/>
            <p:cNvGrpSpPr/>
            <p:nvPr/>
          </p:nvGrpSpPr>
          <p:grpSpPr>
            <a:xfrm rot="-5400000">
              <a:off x="6550278" y="3846238"/>
              <a:ext cx="112131" cy="616723"/>
              <a:chOff x="1883650" y="2468875"/>
              <a:chExt cx="153620" cy="844910"/>
            </a:xfrm>
          </p:grpSpPr>
          <p:sp>
            <p:nvSpPr>
              <p:cNvPr id="1243" name="Google Shape;124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Google Shape;124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Google Shape;124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7" name="Google Shape;124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48" name="Google Shape;1248;p63"/>
          <p:cNvCxnSpPr>
            <a:endCxn id="1247"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49" name="Google Shape;1249;p63"/>
          <p:cNvCxnSpPr>
            <a:stCxn id="1247"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50" name="Google Shape;1250;p63"/>
          <p:cNvCxnSpPr>
            <a:stCxn id="1247"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51" name="Google Shape;1251;p63"/>
          <p:cNvGrpSpPr/>
          <p:nvPr/>
        </p:nvGrpSpPr>
        <p:grpSpPr>
          <a:xfrm rot="5400000">
            <a:off x="5080157" y="3530818"/>
            <a:ext cx="779512" cy="265728"/>
            <a:chOff x="6223414" y="4018641"/>
            <a:chExt cx="776477" cy="280329"/>
          </a:xfrm>
        </p:grpSpPr>
        <p:grpSp>
          <p:nvGrpSpPr>
            <p:cNvPr id="1252" name="Google Shape;1252;p63"/>
            <p:cNvGrpSpPr/>
            <p:nvPr/>
          </p:nvGrpSpPr>
          <p:grpSpPr>
            <a:xfrm rot="-5400000">
              <a:off x="6550278" y="3846238"/>
              <a:ext cx="112131" cy="616723"/>
              <a:chOff x="1883650" y="2468875"/>
              <a:chExt cx="153620" cy="844910"/>
            </a:xfrm>
          </p:grpSpPr>
          <p:sp>
            <p:nvSpPr>
              <p:cNvPr id="1253" name="Google Shape;125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Google Shape;125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Google Shape;125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Google Shape;125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57" name="Google Shape;125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58" name="Google Shape;1258;p63"/>
          <p:cNvCxnSpPr>
            <a:endCxn id="1257"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59" name="Google Shape;1259;p63"/>
          <p:cNvCxnSpPr>
            <a:stCxn id="1257"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60" name="Google Shape;1260;p63"/>
          <p:cNvCxnSpPr>
            <a:stCxn id="1257"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61" name="Google Shape;1261;p63"/>
          <p:cNvGrpSpPr/>
          <p:nvPr/>
        </p:nvGrpSpPr>
        <p:grpSpPr>
          <a:xfrm rot="5400000">
            <a:off x="5690578" y="3530818"/>
            <a:ext cx="779512" cy="265728"/>
            <a:chOff x="6223414" y="4018641"/>
            <a:chExt cx="776477" cy="280329"/>
          </a:xfrm>
        </p:grpSpPr>
        <p:grpSp>
          <p:nvGrpSpPr>
            <p:cNvPr id="1262" name="Google Shape;1262;p63"/>
            <p:cNvGrpSpPr/>
            <p:nvPr/>
          </p:nvGrpSpPr>
          <p:grpSpPr>
            <a:xfrm rot="-5400000">
              <a:off x="6550278" y="3846238"/>
              <a:ext cx="112131" cy="616723"/>
              <a:chOff x="1883650" y="2468875"/>
              <a:chExt cx="153620" cy="844910"/>
            </a:xfrm>
          </p:grpSpPr>
          <p:sp>
            <p:nvSpPr>
              <p:cNvPr id="1263" name="Google Shape;126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Google Shape;126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Google Shape;126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Google Shape;126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7" name="Google Shape;126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68" name="Google Shape;1268;p63"/>
          <p:cNvCxnSpPr>
            <a:endCxn id="1267"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69" name="Google Shape;1269;p63"/>
          <p:cNvCxnSpPr>
            <a:stCxn id="1267"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70" name="Google Shape;1270;p63"/>
          <p:cNvCxnSpPr>
            <a:stCxn id="1267"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71" name="Google Shape;1271;p63"/>
          <p:cNvGrpSpPr/>
          <p:nvPr/>
        </p:nvGrpSpPr>
        <p:grpSpPr>
          <a:xfrm rot="5400000">
            <a:off x="6300999" y="3539587"/>
            <a:ext cx="779512" cy="265728"/>
            <a:chOff x="6223414" y="4018641"/>
            <a:chExt cx="776477" cy="280329"/>
          </a:xfrm>
        </p:grpSpPr>
        <p:grpSp>
          <p:nvGrpSpPr>
            <p:cNvPr id="1272" name="Google Shape;1272;p63"/>
            <p:cNvGrpSpPr/>
            <p:nvPr/>
          </p:nvGrpSpPr>
          <p:grpSpPr>
            <a:xfrm rot="-5400000">
              <a:off x="6550278" y="3846238"/>
              <a:ext cx="112131" cy="616723"/>
              <a:chOff x="1883650" y="2468875"/>
              <a:chExt cx="153620" cy="844910"/>
            </a:xfrm>
          </p:grpSpPr>
          <p:sp>
            <p:nvSpPr>
              <p:cNvPr id="1273" name="Google Shape;127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Google Shape;127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Google Shape;127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Google Shape;127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Google Shape;127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78" name="Google Shape;1278;p63"/>
          <p:cNvCxnSpPr>
            <a:endCxn id="1277"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79" name="Google Shape;1279;p63"/>
          <p:cNvCxnSpPr>
            <a:stCxn id="1277"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80" name="Google Shape;1280;p63"/>
          <p:cNvCxnSpPr>
            <a:stCxn id="1277"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81" name="Google Shape;1281;p63"/>
          <p:cNvGrpSpPr/>
          <p:nvPr/>
        </p:nvGrpSpPr>
        <p:grpSpPr>
          <a:xfrm rot="5400000">
            <a:off x="6916669" y="3530818"/>
            <a:ext cx="779512" cy="265728"/>
            <a:chOff x="6223414" y="4018641"/>
            <a:chExt cx="776477" cy="280329"/>
          </a:xfrm>
        </p:grpSpPr>
        <p:grpSp>
          <p:nvGrpSpPr>
            <p:cNvPr id="1282" name="Google Shape;1282;p63"/>
            <p:cNvGrpSpPr/>
            <p:nvPr/>
          </p:nvGrpSpPr>
          <p:grpSpPr>
            <a:xfrm rot="-5400000">
              <a:off x="6550278" y="3846238"/>
              <a:ext cx="112131" cy="616723"/>
              <a:chOff x="1883650" y="2468875"/>
              <a:chExt cx="153620" cy="844910"/>
            </a:xfrm>
          </p:grpSpPr>
          <p:sp>
            <p:nvSpPr>
              <p:cNvPr id="1283" name="Google Shape;128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Google Shape;128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Google Shape;128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7" name="Google Shape;128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88" name="Google Shape;1288;p63"/>
          <p:cNvCxnSpPr>
            <a:endCxn id="1287"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89" name="Google Shape;1289;p63"/>
          <p:cNvCxnSpPr>
            <a:stCxn id="1287"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90" name="Google Shape;1290;p63"/>
          <p:cNvCxnSpPr>
            <a:stCxn id="1287"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91" name="Google Shape;1291;p63"/>
          <p:cNvGrpSpPr/>
          <p:nvPr/>
        </p:nvGrpSpPr>
        <p:grpSpPr>
          <a:xfrm rot="5400000">
            <a:off x="7503525" y="3530818"/>
            <a:ext cx="779512" cy="265728"/>
            <a:chOff x="6223414" y="4018641"/>
            <a:chExt cx="776477" cy="280329"/>
          </a:xfrm>
        </p:grpSpPr>
        <p:grpSp>
          <p:nvGrpSpPr>
            <p:cNvPr id="1292" name="Google Shape;1292;p63"/>
            <p:cNvGrpSpPr/>
            <p:nvPr/>
          </p:nvGrpSpPr>
          <p:grpSpPr>
            <a:xfrm rot="-5400000">
              <a:off x="6550278" y="3846238"/>
              <a:ext cx="112131" cy="616723"/>
              <a:chOff x="1883650" y="2468875"/>
              <a:chExt cx="153620" cy="844910"/>
            </a:xfrm>
          </p:grpSpPr>
          <p:sp>
            <p:nvSpPr>
              <p:cNvPr id="1293" name="Google Shape;129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Google Shape;129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Google Shape;129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Google Shape;129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7" name="Google Shape;129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98" name="Google Shape;1298;p63"/>
          <p:cNvCxnSpPr>
            <a:endCxn id="1297"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99" name="Google Shape;1299;p63"/>
          <p:cNvCxnSpPr>
            <a:stCxn id="1297"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300" name="Google Shape;1300;p63"/>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301" name="Google Shape;1301;p63"/>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302" name="Google Shape;1302;p63"/>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303" name="Google Shape;1303;p63"/>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04" name="Google Shape;1304;p63"/>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05" name="Google Shape;1305;p63"/>
          <p:cNvSpPr txBox="1"/>
          <p:nvPr/>
        </p:nvSpPr>
        <p:spPr>
          <a:xfrm>
            <a:off x="4541550" y="5862282"/>
            <a:ext cx="3659467" cy="369332"/>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3A87FF"/>
                </a:solidFill>
                <a:latin typeface="Calibri"/>
                <a:ea typeface="Calibri"/>
                <a:cs typeface="Calibri"/>
                <a:sym typeface="Calibri"/>
              </a:rPr>
              <a:t>Problems with this architecture?</a:t>
            </a:r>
            <a:endParaRPr/>
          </a:p>
        </p:txBody>
      </p:sp>
      <p:sp>
        <p:nvSpPr>
          <p:cNvPr id="1306" name="Google Shape;1306;p63"/>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307" name="Google Shape;1307;p63"/>
          <p:cNvSpPr txBox="1"/>
          <p:nvPr/>
        </p:nvSpPr>
        <p:spPr>
          <a:xfrm>
            <a:off x="304799" y="974324"/>
            <a:ext cx="27667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endParaRPr/>
          </a:p>
        </p:txBody>
      </p:sp>
      <p:cxnSp>
        <p:nvCxnSpPr>
          <p:cNvPr id="1308" name="Google Shape;1308;p63"/>
          <p:cNvCxnSpPr>
            <a:stCxn id="1307" idx="2"/>
          </p:cNvCxnSpPr>
          <p:nvPr/>
        </p:nvCxnSpPr>
        <p:spPr>
          <a:xfrm>
            <a:off x="1688151" y="1620655"/>
            <a:ext cx="875700" cy="14832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6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315" name="Google Shape;1315;p6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316" name="Google Shape;1316;p64"/>
          <p:cNvGrpSpPr/>
          <p:nvPr/>
        </p:nvGrpSpPr>
        <p:grpSpPr>
          <a:xfrm rot="5400000">
            <a:off x="735936" y="3539587"/>
            <a:ext cx="779512" cy="265728"/>
            <a:chOff x="6223414" y="4018641"/>
            <a:chExt cx="776477" cy="280329"/>
          </a:xfrm>
        </p:grpSpPr>
        <p:grpSp>
          <p:nvGrpSpPr>
            <p:cNvPr id="1317" name="Google Shape;1317;p64"/>
            <p:cNvGrpSpPr/>
            <p:nvPr/>
          </p:nvGrpSpPr>
          <p:grpSpPr>
            <a:xfrm rot="-5400000">
              <a:off x="6550278" y="3846238"/>
              <a:ext cx="112131" cy="616723"/>
              <a:chOff x="1883650" y="2468875"/>
              <a:chExt cx="153620" cy="844910"/>
            </a:xfrm>
          </p:grpSpPr>
          <p:sp>
            <p:nvSpPr>
              <p:cNvPr id="1318" name="Google Shape;1318;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Google Shape;1319;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Google Shape;1320;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Google Shape;1321;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2" name="Google Shape;1322;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23" name="Google Shape;1323;p64"/>
          <p:cNvCxnSpPr>
            <a:endCxn id="1322"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24" name="Google Shape;1324;p64"/>
          <p:cNvCxnSpPr>
            <a:stCxn id="1322"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325" name="Google Shape;1325;p64"/>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326" name="Google Shape;1326;p64"/>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327" name="Google Shape;1327;p64"/>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28" name="Google Shape;1328;p64"/>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29" name="Google Shape;1329;p64"/>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330" name="Google Shape;1330;p64"/>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331" name="Google Shape;1331;p64"/>
          <p:cNvGrpSpPr/>
          <p:nvPr/>
        </p:nvGrpSpPr>
        <p:grpSpPr>
          <a:xfrm rot="5400000">
            <a:off x="1343548" y="3533688"/>
            <a:ext cx="779512" cy="265728"/>
            <a:chOff x="6223414" y="4018641"/>
            <a:chExt cx="776477" cy="280329"/>
          </a:xfrm>
        </p:grpSpPr>
        <p:grpSp>
          <p:nvGrpSpPr>
            <p:cNvPr id="1332" name="Google Shape;1332;p64"/>
            <p:cNvGrpSpPr/>
            <p:nvPr/>
          </p:nvGrpSpPr>
          <p:grpSpPr>
            <a:xfrm rot="-5400000">
              <a:off x="6550278" y="3846238"/>
              <a:ext cx="112131" cy="616723"/>
              <a:chOff x="1883650" y="2468875"/>
              <a:chExt cx="153620" cy="844910"/>
            </a:xfrm>
          </p:grpSpPr>
          <p:sp>
            <p:nvSpPr>
              <p:cNvPr id="1333" name="Google Shape;1333;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Google Shape;1334;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Google Shape;1335;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7" name="Google Shape;1337;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38" name="Google Shape;1338;p64"/>
          <p:cNvCxnSpPr>
            <a:endCxn id="1337"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39" name="Google Shape;1339;p64"/>
          <p:cNvCxnSpPr>
            <a:stCxn id="1337"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0" name="Google Shape;1340;p64"/>
          <p:cNvGrpSpPr/>
          <p:nvPr/>
        </p:nvGrpSpPr>
        <p:grpSpPr>
          <a:xfrm rot="5400000">
            <a:off x="1938462" y="3533688"/>
            <a:ext cx="779512" cy="265728"/>
            <a:chOff x="6223414" y="4018641"/>
            <a:chExt cx="776477" cy="280329"/>
          </a:xfrm>
        </p:grpSpPr>
        <p:grpSp>
          <p:nvGrpSpPr>
            <p:cNvPr id="1341" name="Google Shape;1341;p64"/>
            <p:cNvGrpSpPr/>
            <p:nvPr/>
          </p:nvGrpSpPr>
          <p:grpSpPr>
            <a:xfrm rot="-5400000">
              <a:off x="6550278" y="3846238"/>
              <a:ext cx="112131" cy="616723"/>
              <a:chOff x="1883650" y="2468875"/>
              <a:chExt cx="153620" cy="844910"/>
            </a:xfrm>
          </p:grpSpPr>
          <p:sp>
            <p:nvSpPr>
              <p:cNvPr id="1342" name="Google Shape;1342;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Google Shape;1343;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Google Shape;1344;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6" name="Google Shape;1346;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47" name="Google Shape;1347;p64"/>
          <p:cNvCxnSpPr>
            <a:endCxn id="1346"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48" name="Google Shape;1348;p64"/>
          <p:cNvCxnSpPr>
            <a:stCxn id="1346"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9" name="Google Shape;1349;p64"/>
          <p:cNvGrpSpPr/>
          <p:nvPr/>
        </p:nvGrpSpPr>
        <p:grpSpPr>
          <a:xfrm rot="5400000">
            <a:off x="2548883" y="3530818"/>
            <a:ext cx="779512" cy="265728"/>
            <a:chOff x="6223414" y="4018641"/>
            <a:chExt cx="776477" cy="280329"/>
          </a:xfrm>
        </p:grpSpPr>
        <p:grpSp>
          <p:nvGrpSpPr>
            <p:cNvPr id="1350" name="Google Shape;1350;p64"/>
            <p:cNvGrpSpPr/>
            <p:nvPr/>
          </p:nvGrpSpPr>
          <p:grpSpPr>
            <a:xfrm rot="-5400000">
              <a:off x="6550278" y="3846238"/>
              <a:ext cx="112131" cy="616723"/>
              <a:chOff x="1883650" y="2468875"/>
              <a:chExt cx="153620" cy="844910"/>
            </a:xfrm>
          </p:grpSpPr>
          <p:sp>
            <p:nvSpPr>
              <p:cNvPr id="1351" name="Google Shape;1351;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5" name="Google Shape;1355;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56" name="Google Shape;1356;p64"/>
          <p:cNvCxnSpPr>
            <a:endCxn id="1355"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57" name="Google Shape;1357;p64"/>
          <p:cNvCxnSpPr>
            <a:stCxn id="1355" idx="0"/>
            <a:endCxn id="1358"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359" name="Google Shape;1359;p64"/>
          <p:cNvGrpSpPr/>
          <p:nvPr/>
        </p:nvGrpSpPr>
        <p:grpSpPr>
          <a:xfrm rot="5400000">
            <a:off x="3854066" y="3530818"/>
            <a:ext cx="779512" cy="265728"/>
            <a:chOff x="6223414" y="4018641"/>
            <a:chExt cx="776477" cy="280329"/>
          </a:xfrm>
        </p:grpSpPr>
        <p:grpSp>
          <p:nvGrpSpPr>
            <p:cNvPr id="1360" name="Google Shape;1360;p64"/>
            <p:cNvGrpSpPr/>
            <p:nvPr/>
          </p:nvGrpSpPr>
          <p:grpSpPr>
            <a:xfrm rot="-5400000">
              <a:off x="6550278" y="3846238"/>
              <a:ext cx="112131" cy="616723"/>
              <a:chOff x="1883650" y="2468875"/>
              <a:chExt cx="153620" cy="844910"/>
            </a:xfrm>
          </p:grpSpPr>
          <p:sp>
            <p:nvSpPr>
              <p:cNvPr id="1361" name="Google Shape;1361;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Google Shape;1363;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Google Shape;1364;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8" name="Google Shape;1358;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65" name="Google Shape;1365;p64"/>
          <p:cNvCxnSpPr>
            <a:endCxn id="1358"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66" name="Google Shape;1366;p64"/>
          <p:cNvCxnSpPr>
            <a:stCxn id="1358"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67" name="Google Shape;1367;p64"/>
          <p:cNvCxnSpPr>
            <a:stCxn id="1358"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68" name="Google Shape;1368;p64"/>
          <p:cNvGrpSpPr/>
          <p:nvPr/>
        </p:nvGrpSpPr>
        <p:grpSpPr>
          <a:xfrm rot="5400000">
            <a:off x="4464487" y="3539587"/>
            <a:ext cx="779512" cy="265728"/>
            <a:chOff x="6223414" y="4018641"/>
            <a:chExt cx="776477" cy="280329"/>
          </a:xfrm>
        </p:grpSpPr>
        <p:grpSp>
          <p:nvGrpSpPr>
            <p:cNvPr id="1369" name="Google Shape;1369;p64"/>
            <p:cNvGrpSpPr/>
            <p:nvPr/>
          </p:nvGrpSpPr>
          <p:grpSpPr>
            <a:xfrm rot="-5400000">
              <a:off x="6550278" y="3846238"/>
              <a:ext cx="112131" cy="616723"/>
              <a:chOff x="1883650" y="2468875"/>
              <a:chExt cx="153620" cy="844910"/>
            </a:xfrm>
          </p:grpSpPr>
          <p:sp>
            <p:nvSpPr>
              <p:cNvPr id="1370" name="Google Shape;137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Google Shape;137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Google Shape;137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Google Shape;137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4" name="Google Shape;137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5" name="Google Shape;1375;p64"/>
          <p:cNvCxnSpPr>
            <a:endCxn id="1374"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76" name="Google Shape;1376;p64"/>
          <p:cNvCxnSpPr>
            <a:stCxn id="1374"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77" name="Google Shape;1377;p64"/>
          <p:cNvCxnSpPr>
            <a:stCxn id="1374"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78" name="Google Shape;1378;p64"/>
          <p:cNvGrpSpPr/>
          <p:nvPr/>
        </p:nvGrpSpPr>
        <p:grpSpPr>
          <a:xfrm rot="5400000">
            <a:off x="5080157" y="3530818"/>
            <a:ext cx="779512" cy="265728"/>
            <a:chOff x="6223414" y="4018641"/>
            <a:chExt cx="776477" cy="280329"/>
          </a:xfrm>
        </p:grpSpPr>
        <p:grpSp>
          <p:nvGrpSpPr>
            <p:cNvPr id="1379" name="Google Shape;1379;p64"/>
            <p:cNvGrpSpPr/>
            <p:nvPr/>
          </p:nvGrpSpPr>
          <p:grpSpPr>
            <a:xfrm rot="-5400000">
              <a:off x="6550278" y="3846238"/>
              <a:ext cx="112131" cy="616723"/>
              <a:chOff x="1883650" y="2468875"/>
              <a:chExt cx="153620" cy="844910"/>
            </a:xfrm>
          </p:grpSpPr>
          <p:sp>
            <p:nvSpPr>
              <p:cNvPr id="1380" name="Google Shape;138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Google Shape;138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Google Shape;138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Google Shape;138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4" name="Google Shape;138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85" name="Google Shape;1385;p64"/>
          <p:cNvCxnSpPr>
            <a:endCxn id="1384"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86" name="Google Shape;1386;p64"/>
          <p:cNvCxnSpPr>
            <a:stCxn id="1384"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87" name="Google Shape;1387;p64"/>
          <p:cNvCxnSpPr>
            <a:stCxn id="1384"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88" name="Google Shape;1388;p64"/>
          <p:cNvGrpSpPr/>
          <p:nvPr/>
        </p:nvGrpSpPr>
        <p:grpSpPr>
          <a:xfrm rot="5400000">
            <a:off x="5690578" y="3530818"/>
            <a:ext cx="779512" cy="265728"/>
            <a:chOff x="6223414" y="4018641"/>
            <a:chExt cx="776477" cy="280329"/>
          </a:xfrm>
        </p:grpSpPr>
        <p:grpSp>
          <p:nvGrpSpPr>
            <p:cNvPr id="1389" name="Google Shape;1389;p64"/>
            <p:cNvGrpSpPr/>
            <p:nvPr/>
          </p:nvGrpSpPr>
          <p:grpSpPr>
            <a:xfrm rot="-5400000">
              <a:off x="6550278" y="3846238"/>
              <a:ext cx="112131" cy="616723"/>
              <a:chOff x="1883650" y="2468875"/>
              <a:chExt cx="153620" cy="844910"/>
            </a:xfrm>
          </p:grpSpPr>
          <p:sp>
            <p:nvSpPr>
              <p:cNvPr id="1390" name="Google Shape;139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Google Shape;139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Google Shape;139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Google Shape;139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4" name="Google Shape;139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95" name="Google Shape;1395;p64"/>
          <p:cNvCxnSpPr>
            <a:endCxn id="1394"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96" name="Google Shape;1396;p64"/>
          <p:cNvCxnSpPr>
            <a:stCxn id="1394"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97" name="Google Shape;1397;p64"/>
          <p:cNvCxnSpPr>
            <a:stCxn id="1394"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98" name="Google Shape;1398;p64"/>
          <p:cNvGrpSpPr/>
          <p:nvPr/>
        </p:nvGrpSpPr>
        <p:grpSpPr>
          <a:xfrm rot="5400000">
            <a:off x="6300999" y="3539587"/>
            <a:ext cx="779512" cy="265728"/>
            <a:chOff x="6223414" y="4018641"/>
            <a:chExt cx="776477" cy="280329"/>
          </a:xfrm>
        </p:grpSpPr>
        <p:grpSp>
          <p:nvGrpSpPr>
            <p:cNvPr id="1399" name="Google Shape;1399;p64"/>
            <p:cNvGrpSpPr/>
            <p:nvPr/>
          </p:nvGrpSpPr>
          <p:grpSpPr>
            <a:xfrm rot="-5400000">
              <a:off x="6550278" y="3846238"/>
              <a:ext cx="112131" cy="616723"/>
              <a:chOff x="1883650" y="2468875"/>
              <a:chExt cx="153620" cy="844910"/>
            </a:xfrm>
          </p:grpSpPr>
          <p:sp>
            <p:nvSpPr>
              <p:cNvPr id="1400" name="Google Shape;140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Google Shape;140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Google Shape;140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Google Shape;140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Google Shape;140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05" name="Google Shape;1405;p64"/>
          <p:cNvCxnSpPr>
            <a:endCxn id="1404"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06" name="Google Shape;1406;p64"/>
          <p:cNvCxnSpPr>
            <a:stCxn id="1404"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07" name="Google Shape;1407;p64"/>
          <p:cNvCxnSpPr>
            <a:stCxn id="1404"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08" name="Google Shape;1408;p64"/>
          <p:cNvGrpSpPr/>
          <p:nvPr/>
        </p:nvGrpSpPr>
        <p:grpSpPr>
          <a:xfrm rot="5400000">
            <a:off x="6916669" y="3530818"/>
            <a:ext cx="779512" cy="265728"/>
            <a:chOff x="6223414" y="4018641"/>
            <a:chExt cx="776477" cy="280329"/>
          </a:xfrm>
        </p:grpSpPr>
        <p:grpSp>
          <p:nvGrpSpPr>
            <p:cNvPr id="1409" name="Google Shape;1409;p64"/>
            <p:cNvGrpSpPr/>
            <p:nvPr/>
          </p:nvGrpSpPr>
          <p:grpSpPr>
            <a:xfrm rot="-5400000">
              <a:off x="6550278" y="3846238"/>
              <a:ext cx="112131" cy="616723"/>
              <a:chOff x="1883650" y="2468875"/>
              <a:chExt cx="153620" cy="844910"/>
            </a:xfrm>
          </p:grpSpPr>
          <p:sp>
            <p:nvSpPr>
              <p:cNvPr id="1410" name="Google Shape;141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Google Shape;141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Google Shape;141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Google Shape;141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14" name="Google Shape;141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15" name="Google Shape;1415;p64"/>
          <p:cNvCxnSpPr>
            <a:endCxn id="1414"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16" name="Google Shape;1416;p64"/>
          <p:cNvCxnSpPr>
            <a:stCxn id="1414"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17" name="Google Shape;1417;p64"/>
          <p:cNvCxnSpPr>
            <a:stCxn id="1414"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18" name="Google Shape;1418;p64"/>
          <p:cNvGrpSpPr/>
          <p:nvPr/>
        </p:nvGrpSpPr>
        <p:grpSpPr>
          <a:xfrm rot="5400000">
            <a:off x="7503525" y="3530818"/>
            <a:ext cx="779512" cy="265728"/>
            <a:chOff x="6223414" y="4018641"/>
            <a:chExt cx="776477" cy="280329"/>
          </a:xfrm>
        </p:grpSpPr>
        <p:grpSp>
          <p:nvGrpSpPr>
            <p:cNvPr id="1419" name="Google Shape;1419;p64"/>
            <p:cNvGrpSpPr/>
            <p:nvPr/>
          </p:nvGrpSpPr>
          <p:grpSpPr>
            <a:xfrm rot="-5400000">
              <a:off x="6550278" y="3846238"/>
              <a:ext cx="112131" cy="616723"/>
              <a:chOff x="1883650" y="2468875"/>
              <a:chExt cx="153620" cy="844910"/>
            </a:xfrm>
          </p:grpSpPr>
          <p:sp>
            <p:nvSpPr>
              <p:cNvPr id="1420" name="Google Shape;142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Google Shape;142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Google Shape;142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4" name="Google Shape;142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25" name="Google Shape;1425;p64"/>
          <p:cNvCxnSpPr>
            <a:endCxn id="1424"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26" name="Google Shape;1426;p64"/>
          <p:cNvCxnSpPr>
            <a:stCxn id="1424"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427" name="Google Shape;1427;p64"/>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428" name="Google Shape;1428;p64"/>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429" name="Google Shape;1429;p64"/>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430" name="Google Shape;1430;p64"/>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31" name="Google Shape;1431;p64"/>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32" name="Google Shape;1432;p64"/>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433" name="Google Shape;1433;p64"/>
          <p:cNvSpPr txBox="1"/>
          <p:nvPr/>
        </p:nvSpPr>
        <p:spPr>
          <a:xfrm>
            <a:off x="304799" y="974324"/>
            <a:ext cx="2766703"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This needs to capture </a:t>
            </a:r>
            <a:r>
              <a:rPr i="1" lang="en-US" sz="1800">
                <a:solidFill>
                  <a:schemeClr val="accent6"/>
                </a:solidFill>
                <a:latin typeface="Calibri"/>
                <a:ea typeface="Calibri"/>
                <a:cs typeface="Calibri"/>
                <a:sym typeface="Calibri"/>
              </a:rPr>
              <a:t>all information</a:t>
            </a:r>
            <a:r>
              <a:rPr lang="en-US" sz="1800">
                <a:solidFill>
                  <a:schemeClr val="accent6"/>
                </a:solidFill>
                <a:latin typeface="Calibri"/>
                <a:ea typeface="Calibri"/>
                <a:cs typeface="Calibri"/>
                <a:sym typeface="Calibri"/>
              </a:rPr>
              <a:t> about the source sentence.</a:t>
            </a:r>
            <a:endParaRPr/>
          </a:p>
          <a:p>
            <a:pPr indent="0" lvl="0" marL="0" marR="0" rtl="0" algn="ctr">
              <a:spcBef>
                <a:spcPts val="0"/>
              </a:spcBef>
              <a:spcAft>
                <a:spcPts val="0"/>
              </a:spcAft>
              <a:buNone/>
            </a:pPr>
            <a:r>
              <a:rPr lang="en-US" sz="1800">
                <a:solidFill>
                  <a:schemeClr val="accent6"/>
                </a:solidFill>
                <a:latin typeface="Calibri"/>
                <a:ea typeface="Calibri"/>
                <a:cs typeface="Calibri"/>
                <a:sym typeface="Calibri"/>
              </a:rPr>
              <a:t>Information bottleneck!</a:t>
            </a:r>
            <a:endParaRPr sz="1800">
              <a:solidFill>
                <a:schemeClr val="accent6"/>
              </a:solidFill>
              <a:latin typeface="Calibri"/>
              <a:ea typeface="Calibri"/>
              <a:cs typeface="Calibri"/>
              <a:sym typeface="Calibri"/>
            </a:endParaRPr>
          </a:p>
        </p:txBody>
      </p:sp>
      <p:cxnSp>
        <p:nvCxnSpPr>
          <p:cNvPr id="1434" name="Google Shape;1434;p64"/>
          <p:cNvCxnSpPr>
            <a:stCxn id="1433" idx="2"/>
          </p:cNvCxnSpPr>
          <p:nvPr/>
        </p:nvCxnSpPr>
        <p:spPr>
          <a:xfrm>
            <a:off x="1688151" y="2728650"/>
            <a:ext cx="875700" cy="3753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6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a:t>
            </a:r>
            <a:endParaRPr/>
          </a:p>
        </p:txBody>
      </p:sp>
      <p:sp>
        <p:nvSpPr>
          <p:cNvPr id="1440" name="Google Shape;1440;p6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chemeClr val="accent3"/>
                </a:solidFill>
                <a:latin typeface="Calibri"/>
                <a:ea typeface="Calibri"/>
                <a:cs typeface="Calibri"/>
                <a:sym typeface="Calibri"/>
              </a:rPr>
              <a:t>Attention</a:t>
            </a:r>
            <a:r>
              <a:rPr b="0" i="0" lang="en-US" sz="2400" u="none" cap="none" strike="noStrike">
                <a:solidFill>
                  <a:schemeClr val="dk1"/>
                </a:solidFill>
                <a:latin typeface="Calibri"/>
                <a:ea typeface="Calibri"/>
                <a:cs typeface="Calibri"/>
                <a:sym typeface="Calibri"/>
              </a:rPr>
              <a:t> provides a solution to the bottleneck problem.</a:t>
            </a:r>
            <a:endParaRPr/>
          </a:p>
          <a:p>
            <a:pPr indent="-190500" lvl="0" marL="342900" marR="0" rtl="0" algn="l">
              <a:spcBef>
                <a:spcPts val="480"/>
              </a:spcBef>
              <a:spcAft>
                <a:spcPts val="0"/>
              </a:spcAft>
              <a:buClr>
                <a:srgbClr val="CC0000"/>
              </a:buClr>
              <a:buSzPts val="2400"/>
              <a:buFont typeface="Times"/>
              <a:buNone/>
            </a:pPr>
            <a:r>
              <a:t/>
            </a:r>
            <a:endParaRPr b="0" i="0" sz="2400" u="sng"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on each step of the decoder, </a:t>
            </a:r>
            <a:r>
              <a:rPr b="0" i="1" lang="en-US" sz="2400" u="none" cap="none" strike="noStrike">
                <a:solidFill>
                  <a:schemeClr val="accent3"/>
                </a:solidFill>
                <a:latin typeface="Calibri"/>
                <a:ea typeface="Calibri"/>
                <a:cs typeface="Calibri"/>
                <a:sym typeface="Calibri"/>
              </a:rPr>
              <a:t>focus on a particular part </a:t>
            </a:r>
            <a:r>
              <a:rPr b="0" i="0" lang="en-US" sz="2400" u="none" cap="none" strike="noStrike">
                <a:solidFill>
                  <a:schemeClr val="dk1"/>
                </a:solidFill>
                <a:latin typeface="Calibri"/>
                <a:ea typeface="Calibri"/>
                <a:cs typeface="Calibri"/>
                <a:sym typeface="Calibri"/>
              </a:rPr>
              <a:t>of the source sequence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441" name="Google Shape;1441;p6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442" name="Google Shape;1442;p65"/>
          <p:cNvPicPr preferRelativeResize="0"/>
          <p:nvPr/>
        </p:nvPicPr>
        <p:blipFill rotWithShape="1">
          <a:blip r:embed="rId3">
            <a:alphaModFix/>
          </a:blip>
          <a:srcRect b="0" l="0" r="0" t="0"/>
          <a:stretch/>
        </p:blipFill>
        <p:spPr>
          <a:xfrm>
            <a:off x="3251231" y="317534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6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449" name="Google Shape;1449;p6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450" name="Google Shape;1450;p66"/>
          <p:cNvGrpSpPr/>
          <p:nvPr/>
        </p:nvGrpSpPr>
        <p:grpSpPr>
          <a:xfrm rot="5400000">
            <a:off x="735936" y="4559168"/>
            <a:ext cx="779512" cy="265728"/>
            <a:chOff x="6223414" y="4018641"/>
            <a:chExt cx="776477" cy="280329"/>
          </a:xfrm>
        </p:grpSpPr>
        <p:grpSp>
          <p:nvGrpSpPr>
            <p:cNvPr id="1451" name="Google Shape;1451;p66"/>
            <p:cNvGrpSpPr/>
            <p:nvPr/>
          </p:nvGrpSpPr>
          <p:grpSpPr>
            <a:xfrm rot="-5400000">
              <a:off x="6550278" y="3846238"/>
              <a:ext cx="112131" cy="616723"/>
              <a:chOff x="1883650" y="2468875"/>
              <a:chExt cx="153620" cy="844910"/>
            </a:xfrm>
          </p:grpSpPr>
          <p:sp>
            <p:nvSpPr>
              <p:cNvPr id="1452" name="Google Shape;1452;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Google Shape;1453;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Google Shape;1454;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56" name="Google Shape;1456;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57" name="Google Shape;1457;p66"/>
          <p:cNvCxnSpPr>
            <a:endCxn id="145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58" name="Google Shape;1458;p66"/>
          <p:cNvCxnSpPr>
            <a:stCxn id="145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459" name="Google Shape;1459;p6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460" name="Google Shape;1460;p6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461" name="Google Shape;1461;p6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62" name="Google Shape;1462;p6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63" name="Google Shape;1463;p6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464" name="Google Shape;1464;p6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465" name="Google Shape;1465;p66"/>
          <p:cNvGrpSpPr/>
          <p:nvPr/>
        </p:nvGrpSpPr>
        <p:grpSpPr>
          <a:xfrm rot="5400000">
            <a:off x="1343548" y="4553269"/>
            <a:ext cx="779512" cy="265728"/>
            <a:chOff x="6223414" y="4018641"/>
            <a:chExt cx="776477" cy="280329"/>
          </a:xfrm>
        </p:grpSpPr>
        <p:grpSp>
          <p:nvGrpSpPr>
            <p:cNvPr id="1466" name="Google Shape;1466;p66"/>
            <p:cNvGrpSpPr/>
            <p:nvPr/>
          </p:nvGrpSpPr>
          <p:grpSpPr>
            <a:xfrm rot="-5400000">
              <a:off x="6550278" y="3846238"/>
              <a:ext cx="112131" cy="616723"/>
              <a:chOff x="1883650" y="2468875"/>
              <a:chExt cx="153620" cy="844910"/>
            </a:xfrm>
          </p:grpSpPr>
          <p:sp>
            <p:nvSpPr>
              <p:cNvPr id="1467" name="Google Shape;1467;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Google Shape;1468;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Google Shape;1469;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Google Shape;1470;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1" name="Google Shape;1471;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72" name="Google Shape;1472;p66"/>
          <p:cNvCxnSpPr>
            <a:endCxn id="147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73" name="Google Shape;1473;p66"/>
          <p:cNvCxnSpPr>
            <a:stCxn id="147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74" name="Google Shape;1474;p66"/>
          <p:cNvGrpSpPr/>
          <p:nvPr/>
        </p:nvGrpSpPr>
        <p:grpSpPr>
          <a:xfrm rot="5400000">
            <a:off x="1938462" y="4553269"/>
            <a:ext cx="779512" cy="265728"/>
            <a:chOff x="6223414" y="4018641"/>
            <a:chExt cx="776477" cy="280329"/>
          </a:xfrm>
        </p:grpSpPr>
        <p:grpSp>
          <p:nvGrpSpPr>
            <p:cNvPr id="1475" name="Google Shape;1475;p66"/>
            <p:cNvGrpSpPr/>
            <p:nvPr/>
          </p:nvGrpSpPr>
          <p:grpSpPr>
            <a:xfrm rot="-5400000">
              <a:off x="6550278" y="3846238"/>
              <a:ext cx="112131" cy="616723"/>
              <a:chOff x="1883650" y="2468875"/>
              <a:chExt cx="153620" cy="844910"/>
            </a:xfrm>
          </p:grpSpPr>
          <p:sp>
            <p:nvSpPr>
              <p:cNvPr id="1476" name="Google Shape;1476;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Google Shape;1477;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Google Shape;1478;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Google Shape;1479;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0" name="Google Shape;1480;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81" name="Google Shape;1481;p66"/>
          <p:cNvCxnSpPr>
            <a:endCxn id="148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82" name="Google Shape;1482;p66"/>
          <p:cNvCxnSpPr>
            <a:stCxn id="148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83" name="Google Shape;1483;p66"/>
          <p:cNvGrpSpPr/>
          <p:nvPr/>
        </p:nvGrpSpPr>
        <p:grpSpPr>
          <a:xfrm rot="5400000">
            <a:off x="2548883" y="4550399"/>
            <a:ext cx="779512" cy="265728"/>
            <a:chOff x="6223414" y="4018641"/>
            <a:chExt cx="776477" cy="280329"/>
          </a:xfrm>
        </p:grpSpPr>
        <p:grpSp>
          <p:nvGrpSpPr>
            <p:cNvPr id="1484" name="Google Shape;1484;p66"/>
            <p:cNvGrpSpPr/>
            <p:nvPr/>
          </p:nvGrpSpPr>
          <p:grpSpPr>
            <a:xfrm rot="-5400000">
              <a:off x="6550278" y="3846238"/>
              <a:ext cx="112131" cy="616723"/>
              <a:chOff x="1883650" y="2468875"/>
              <a:chExt cx="153620" cy="844910"/>
            </a:xfrm>
          </p:grpSpPr>
          <p:sp>
            <p:nvSpPr>
              <p:cNvPr id="1485" name="Google Shape;1485;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Google Shape;1486;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Google Shape;1487;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Google Shape;1488;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9" name="Google Shape;1489;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0" name="Google Shape;1490;p66"/>
          <p:cNvCxnSpPr>
            <a:endCxn id="148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91" name="Google Shape;1491;p66"/>
          <p:cNvCxnSpPr>
            <a:stCxn id="1489" idx="0"/>
            <a:endCxn id="149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493" name="Google Shape;1493;p66"/>
          <p:cNvGrpSpPr/>
          <p:nvPr/>
        </p:nvGrpSpPr>
        <p:grpSpPr>
          <a:xfrm rot="5400000">
            <a:off x="3854066" y="4550399"/>
            <a:ext cx="779512" cy="265728"/>
            <a:chOff x="6223414" y="4018641"/>
            <a:chExt cx="776477" cy="280329"/>
          </a:xfrm>
        </p:grpSpPr>
        <p:grpSp>
          <p:nvGrpSpPr>
            <p:cNvPr id="1494" name="Google Shape;1494;p66"/>
            <p:cNvGrpSpPr/>
            <p:nvPr/>
          </p:nvGrpSpPr>
          <p:grpSpPr>
            <a:xfrm rot="-5400000">
              <a:off x="6550278" y="3846238"/>
              <a:ext cx="112131" cy="616723"/>
              <a:chOff x="1883650" y="2468875"/>
              <a:chExt cx="153620" cy="844910"/>
            </a:xfrm>
          </p:grpSpPr>
          <p:sp>
            <p:nvSpPr>
              <p:cNvPr id="1495" name="Google Shape;1495;p6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Google Shape;1496;p6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Google Shape;1497;p6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Google Shape;1498;p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2" name="Google Shape;1492;p6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9" name="Google Shape;1499;p66"/>
          <p:cNvCxnSpPr>
            <a:endCxn id="149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00" name="Google Shape;1500;p66"/>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01" name="Google Shape;1501;p6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1502" name="Google Shape;1502;p66"/>
          <p:cNvGrpSpPr/>
          <p:nvPr/>
        </p:nvGrpSpPr>
        <p:grpSpPr>
          <a:xfrm>
            <a:off x="-27698" y="3001216"/>
            <a:ext cx="828890" cy="1231752"/>
            <a:chOff x="-27698" y="3001216"/>
            <a:chExt cx="828890" cy="1231752"/>
          </a:xfrm>
        </p:grpSpPr>
        <p:sp>
          <p:nvSpPr>
            <p:cNvPr id="1503" name="Google Shape;1503;p6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04" name="Google Shape;1504;p6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505" name="Google Shape;1505;p66"/>
          <p:cNvGrpSpPr/>
          <p:nvPr/>
        </p:nvGrpSpPr>
        <p:grpSpPr>
          <a:xfrm>
            <a:off x="1076420" y="1651921"/>
            <a:ext cx="3167402" cy="2650355"/>
            <a:chOff x="1076420" y="1651921"/>
            <a:chExt cx="3167402" cy="2650355"/>
          </a:xfrm>
        </p:grpSpPr>
        <p:cxnSp>
          <p:nvCxnSpPr>
            <p:cNvPr id="1506" name="Google Shape;1506;p66"/>
            <p:cNvCxnSpPr>
              <a:stCxn id="1456" idx="1"/>
              <a:endCxn id="1507"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07" name="Google Shape;1507;p6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8" name="Google Shape;1508;p66"/>
            <p:cNvCxnSpPr>
              <a:stCxn id="1492" idx="1"/>
              <a:endCxn id="1507"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09" name="Google Shape;1509;p66"/>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10" name="Google Shape;1510;p66"/>
            <p:cNvCxnSpPr>
              <a:stCxn id="1509" idx="2"/>
              <a:endCxn id="1507" idx="6"/>
            </p:cNvCxnSpPr>
            <p:nvPr/>
          </p:nvCxnSpPr>
          <p:spPr>
            <a:xfrm flipH="1">
              <a:off x="1132742" y="2021253"/>
              <a:ext cx="12342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Google Shape;1516;p6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17" name="Google Shape;1517;p6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18" name="Google Shape;1518;p67"/>
          <p:cNvGrpSpPr/>
          <p:nvPr/>
        </p:nvGrpSpPr>
        <p:grpSpPr>
          <a:xfrm rot="5400000">
            <a:off x="735936" y="4559168"/>
            <a:ext cx="779512" cy="265728"/>
            <a:chOff x="6223414" y="4018641"/>
            <a:chExt cx="776477" cy="280329"/>
          </a:xfrm>
        </p:grpSpPr>
        <p:grpSp>
          <p:nvGrpSpPr>
            <p:cNvPr id="1519" name="Google Shape;1519;p67"/>
            <p:cNvGrpSpPr/>
            <p:nvPr/>
          </p:nvGrpSpPr>
          <p:grpSpPr>
            <a:xfrm rot="-5400000">
              <a:off x="6550278" y="3846238"/>
              <a:ext cx="112131" cy="616723"/>
              <a:chOff x="1883650" y="2468875"/>
              <a:chExt cx="153620" cy="844910"/>
            </a:xfrm>
          </p:grpSpPr>
          <p:sp>
            <p:nvSpPr>
              <p:cNvPr id="1520" name="Google Shape;1520;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Google Shape;1521;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Google Shape;1522;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Google Shape;1523;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24" name="Google Shape;1524;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25" name="Google Shape;1525;p67"/>
          <p:cNvCxnSpPr>
            <a:endCxn id="1524"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26" name="Google Shape;1526;p67"/>
          <p:cNvCxnSpPr>
            <a:stCxn id="1524"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27" name="Google Shape;1527;p6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28" name="Google Shape;1528;p6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29" name="Google Shape;1529;p6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30" name="Google Shape;1530;p6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31" name="Google Shape;1531;p6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532" name="Google Shape;1532;p6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533" name="Google Shape;1533;p67"/>
          <p:cNvGrpSpPr/>
          <p:nvPr/>
        </p:nvGrpSpPr>
        <p:grpSpPr>
          <a:xfrm rot="5400000">
            <a:off x="1343548" y="4553269"/>
            <a:ext cx="779512" cy="265728"/>
            <a:chOff x="6223414" y="4018641"/>
            <a:chExt cx="776477" cy="280329"/>
          </a:xfrm>
        </p:grpSpPr>
        <p:grpSp>
          <p:nvGrpSpPr>
            <p:cNvPr id="1534" name="Google Shape;1534;p67"/>
            <p:cNvGrpSpPr/>
            <p:nvPr/>
          </p:nvGrpSpPr>
          <p:grpSpPr>
            <a:xfrm rot="-5400000">
              <a:off x="6550278" y="3846238"/>
              <a:ext cx="112131" cy="616723"/>
              <a:chOff x="1883650" y="2468875"/>
              <a:chExt cx="153620" cy="844910"/>
            </a:xfrm>
          </p:grpSpPr>
          <p:sp>
            <p:nvSpPr>
              <p:cNvPr id="1535" name="Google Shape;1535;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Google Shape;1537;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Google Shape;1538;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9" name="Google Shape;1539;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0" name="Google Shape;1540;p67"/>
          <p:cNvCxnSpPr>
            <a:endCxn id="1539"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41" name="Google Shape;1541;p67"/>
          <p:cNvCxnSpPr>
            <a:stCxn id="1539"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42" name="Google Shape;1542;p67"/>
          <p:cNvGrpSpPr/>
          <p:nvPr/>
        </p:nvGrpSpPr>
        <p:grpSpPr>
          <a:xfrm rot="5400000">
            <a:off x="1938462" y="4553269"/>
            <a:ext cx="779512" cy="265728"/>
            <a:chOff x="6223414" y="4018641"/>
            <a:chExt cx="776477" cy="280329"/>
          </a:xfrm>
        </p:grpSpPr>
        <p:grpSp>
          <p:nvGrpSpPr>
            <p:cNvPr id="1543" name="Google Shape;1543;p67"/>
            <p:cNvGrpSpPr/>
            <p:nvPr/>
          </p:nvGrpSpPr>
          <p:grpSpPr>
            <a:xfrm rot="-5400000">
              <a:off x="6550278" y="3846238"/>
              <a:ext cx="112131" cy="616723"/>
              <a:chOff x="1883650" y="2468875"/>
              <a:chExt cx="153620" cy="844910"/>
            </a:xfrm>
          </p:grpSpPr>
          <p:sp>
            <p:nvSpPr>
              <p:cNvPr id="1544" name="Google Shape;1544;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Google Shape;1545;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Google Shape;1546;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Google Shape;1547;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8" name="Google Shape;1548;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9" name="Google Shape;1549;p67"/>
          <p:cNvCxnSpPr>
            <a:endCxn id="1548"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0" name="Google Shape;1550;p67"/>
          <p:cNvCxnSpPr>
            <a:stCxn id="1548"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51" name="Google Shape;1551;p67"/>
          <p:cNvGrpSpPr/>
          <p:nvPr/>
        </p:nvGrpSpPr>
        <p:grpSpPr>
          <a:xfrm rot="5400000">
            <a:off x="2548883" y="4550399"/>
            <a:ext cx="779512" cy="265728"/>
            <a:chOff x="6223414" y="4018641"/>
            <a:chExt cx="776477" cy="280329"/>
          </a:xfrm>
        </p:grpSpPr>
        <p:grpSp>
          <p:nvGrpSpPr>
            <p:cNvPr id="1552" name="Google Shape;1552;p67"/>
            <p:cNvGrpSpPr/>
            <p:nvPr/>
          </p:nvGrpSpPr>
          <p:grpSpPr>
            <a:xfrm rot="-5400000">
              <a:off x="6550278" y="3846238"/>
              <a:ext cx="112131" cy="616723"/>
              <a:chOff x="1883650" y="2468875"/>
              <a:chExt cx="153620" cy="844910"/>
            </a:xfrm>
          </p:grpSpPr>
          <p:sp>
            <p:nvSpPr>
              <p:cNvPr id="1553" name="Google Shape;1553;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Google Shape;1554;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Google Shape;1555;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Google Shape;1556;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7" name="Google Shape;1557;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58" name="Google Shape;1558;p67"/>
          <p:cNvCxnSpPr>
            <a:endCxn id="1557"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9" name="Google Shape;1559;p67"/>
          <p:cNvCxnSpPr>
            <a:stCxn id="1557" idx="0"/>
            <a:endCxn id="1560"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561" name="Google Shape;1561;p67"/>
          <p:cNvGrpSpPr/>
          <p:nvPr/>
        </p:nvGrpSpPr>
        <p:grpSpPr>
          <a:xfrm rot="5400000">
            <a:off x="3854066" y="4550399"/>
            <a:ext cx="779512" cy="265728"/>
            <a:chOff x="6223414" y="4018641"/>
            <a:chExt cx="776477" cy="280329"/>
          </a:xfrm>
        </p:grpSpPr>
        <p:grpSp>
          <p:nvGrpSpPr>
            <p:cNvPr id="1562" name="Google Shape;1562;p67"/>
            <p:cNvGrpSpPr/>
            <p:nvPr/>
          </p:nvGrpSpPr>
          <p:grpSpPr>
            <a:xfrm rot="-5400000">
              <a:off x="6550278" y="3846238"/>
              <a:ext cx="112131" cy="616723"/>
              <a:chOff x="1883650" y="2468875"/>
              <a:chExt cx="153620" cy="844910"/>
            </a:xfrm>
          </p:grpSpPr>
          <p:sp>
            <p:nvSpPr>
              <p:cNvPr id="1563" name="Google Shape;1563;p6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Google Shape;1564;p6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Google Shape;1565;p6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Google Shape;1566;p6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60" name="Google Shape;1560;p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67" name="Google Shape;1567;p67"/>
          <p:cNvCxnSpPr>
            <a:endCxn id="1560"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68" name="Google Shape;1568;p6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69" name="Google Shape;1569;p67"/>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0" name="Google Shape;1570;p67"/>
          <p:cNvCxnSpPr>
            <a:stCxn id="1539" idx="1"/>
            <a:endCxn id="157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sp>
        <p:nvSpPr>
          <p:cNvPr id="1571" name="Google Shape;1571;p6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Google Shape;1572;p67"/>
          <p:cNvCxnSpPr>
            <a:stCxn id="1560" idx="1"/>
            <a:endCxn id="1571"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573" name="Google Shape;1573;p67"/>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74" name="Google Shape;1574;p6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5" name="Google Shape;1575;p67"/>
          <p:cNvCxnSpPr>
            <a:stCxn id="1524" idx="1"/>
            <a:endCxn id="157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76" name="Google Shape;1576;p6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7" name="Google Shape;1577;p67"/>
          <p:cNvCxnSpPr>
            <a:stCxn id="1560" idx="1"/>
            <a:endCxn id="1576"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78" name="Google Shape;1578;p67"/>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79" name="Google Shape;1579;p67"/>
          <p:cNvCxnSpPr>
            <a:stCxn id="1578" idx="2"/>
            <a:endCxn id="1571" idx="6"/>
          </p:cNvCxnSpPr>
          <p:nvPr/>
        </p:nvCxnSpPr>
        <p:spPr>
          <a:xfrm flipH="1">
            <a:off x="1736942" y="2021253"/>
            <a:ext cx="6300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6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86" name="Google Shape;1586;p6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87" name="Google Shape;1587;p68"/>
          <p:cNvGrpSpPr/>
          <p:nvPr/>
        </p:nvGrpSpPr>
        <p:grpSpPr>
          <a:xfrm rot="5400000">
            <a:off x="735936" y="4559168"/>
            <a:ext cx="779512" cy="265728"/>
            <a:chOff x="6223414" y="4018641"/>
            <a:chExt cx="776477" cy="280329"/>
          </a:xfrm>
        </p:grpSpPr>
        <p:grpSp>
          <p:nvGrpSpPr>
            <p:cNvPr id="1588" name="Google Shape;1588;p68"/>
            <p:cNvGrpSpPr/>
            <p:nvPr/>
          </p:nvGrpSpPr>
          <p:grpSpPr>
            <a:xfrm rot="-5400000">
              <a:off x="6550278" y="3846238"/>
              <a:ext cx="112131" cy="616723"/>
              <a:chOff x="1883650" y="2468875"/>
              <a:chExt cx="153620" cy="844910"/>
            </a:xfrm>
          </p:grpSpPr>
          <p:sp>
            <p:nvSpPr>
              <p:cNvPr id="1589" name="Google Shape;1589;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Google Shape;1590;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Google Shape;1591;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3" name="Google Shape;1593;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94" name="Google Shape;1594;p68"/>
          <p:cNvCxnSpPr>
            <a:endCxn id="1593"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95" name="Google Shape;1595;p68"/>
          <p:cNvCxnSpPr>
            <a:stCxn id="1593"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96" name="Google Shape;1596;p68"/>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97" name="Google Shape;1597;p68"/>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98" name="Google Shape;1598;p68"/>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99" name="Google Shape;1599;p68"/>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0" name="Google Shape;1600;p68"/>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01" name="Google Shape;1601;p6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02" name="Google Shape;1602;p68"/>
          <p:cNvGrpSpPr/>
          <p:nvPr/>
        </p:nvGrpSpPr>
        <p:grpSpPr>
          <a:xfrm rot="5400000">
            <a:off x="1343548" y="4553269"/>
            <a:ext cx="779512" cy="265728"/>
            <a:chOff x="6223414" y="4018641"/>
            <a:chExt cx="776477" cy="280329"/>
          </a:xfrm>
        </p:grpSpPr>
        <p:grpSp>
          <p:nvGrpSpPr>
            <p:cNvPr id="1603" name="Google Shape;1603;p68"/>
            <p:cNvGrpSpPr/>
            <p:nvPr/>
          </p:nvGrpSpPr>
          <p:grpSpPr>
            <a:xfrm rot="-5400000">
              <a:off x="6550278" y="3846238"/>
              <a:ext cx="112131" cy="616723"/>
              <a:chOff x="1883650" y="2468875"/>
              <a:chExt cx="153620" cy="844910"/>
            </a:xfrm>
          </p:grpSpPr>
          <p:sp>
            <p:nvSpPr>
              <p:cNvPr id="1604" name="Google Shape;1604;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Google Shape;1605;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8" name="Google Shape;1608;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09" name="Google Shape;1609;p68"/>
          <p:cNvCxnSpPr>
            <a:endCxn id="1608"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0" name="Google Shape;1610;p68"/>
          <p:cNvCxnSpPr>
            <a:stCxn id="1608"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11" name="Google Shape;1611;p68"/>
          <p:cNvGrpSpPr/>
          <p:nvPr/>
        </p:nvGrpSpPr>
        <p:grpSpPr>
          <a:xfrm rot="5400000">
            <a:off x="1938462" y="4553269"/>
            <a:ext cx="779512" cy="265728"/>
            <a:chOff x="6223414" y="4018641"/>
            <a:chExt cx="776477" cy="280329"/>
          </a:xfrm>
        </p:grpSpPr>
        <p:grpSp>
          <p:nvGrpSpPr>
            <p:cNvPr id="1612" name="Google Shape;1612;p68"/>
            <p:cNvGrpSpPr/>
            <p:nvPr/>
          </p:nvGrpSpPr>
          <p:grpSpPr>
            <a:xfrm rot="-5400000">
              <a:off x="6550278" y="3846238"/>
              <a:ext cx="112131" cy="616723"/>
              <a:chOff x="1883650" y="2468875"/>
              <a:chExt cx="153620" cy="844910"/>
            </a:xfrm>
          </p:grpSpPr>
          <p:sp>
            <p:nvSpPr>
              <p:cNvPr id="1613" name="Google Shape;1613;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Google Shape;1614;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Google Shape;1615;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Google Shape;1616;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7" name="Google Shape;1617;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18" name="Google Shape;1618;p68"/>
          <p:cNvCxnSpPr>
            <a:endCxn id="1617"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9" name="Google Shape;1619;p68"/>
          <p:cNvCxnSpPr>
            <a:stCxn id="1617"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20" name="Google Shape;1620;p68"/>
          <p:cNvGrpSpPr/>
          <p:nvPr/>
        </p:nvGrpSpPr>
        <p:grpSpPr>
          <a:xfrm rot="5400000">
            <a:off x="2548883" y="4550399"/>
            <a:ext cx="779512" cy="265728"/>
            <a:chOff x="6223414" y="4018641"/>
            <a:chExt cx="776477" cy="280329"/>
          </a:xfrm>
        </p:grpSpPr>
        <p:grpSp>
          <p:nvGrpSpPr>
            <p:cNvPr id="1621" name="Google Shape;1621;p68"/>
            <p:cNvGrpSpPr/>
            <p:nvPr/>
          </p:nvGrpSpPr>
          <p:grpSpPr>
            <a:xfrm rot="-5400000">
              <a:off x="6550278" y="3846238"/>
              <a:ext cx="112131" cy="616723"/>
              <a:chOff x="1883650" y="2468875"/>
              <a:chExt cx="153620" cy="844910"/>
            </a:xfrm>
          </p:grpSpPr>
          <p:sp>
            <p:nvSpPr>
              <p:cNvPr id="1622" name="Google Shape;1622;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Google Shape;1623;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Google Shape;1624;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Google Shape;1625;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6" name="Google Shape;1626;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27" name="Google Shape;1627;p68"/>
          <p:cNvCxnSpPr>
            <a:endCxn id="1626"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28" name="Google Shape;1628;p68"/>
          <p:cNvCxnSpPr>
            <a:stCxn id="1626" idx="0"/>
            <a:endCxn id="1629"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630" name="Google Shape;1630;p68"/>
          <p:cNvGrpSpPr/>
          <p:nvPr/>
        </p:nvGrpSpPr>
        <p:grpSpPr>
          <a:xfrm rot="5400000">
            <a:off x="3854066" y="4550399"/>
            <a:ext cx="779512" cy="265728"/>
            <a:chOff x="6223414" y="4018641"/>
            <a:chExt cx="776477" cy="280329"/>
          </a:xfrm>
        </p:grpSpPr>
        <p:grpSp>
          <p:nvGrpSpPr>
            <p:cNvPr id="1631" name="Google Shape;1631;p68"/>
            <p:cNvGrpSpPr/>
            <p:nvPr/>
          </p:nvGrpSpPr>
          <p:grpSpPr>
            <a:xfrm rot="-5400000">
              <a:off x="6550278" y="3846238"/>
              <a:ext cx="112131" cy="616723"/>
              <a:chOff x="1883650" y="2468875"/>
              <a:chExt cx="153620" cy="844910"/>
            </a:xfrm>
          </p:grpSpPr>
          <p:sp>
            <p:nvSpPr>
              <p:cNvPr id="1632" name="Google Shape;1632;p6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Google Shape;1633;p6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Google Shape;1634;p6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Google Shape;1635;p6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9" name="Google Shape;1629;p6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36" name="Google Shape;1636;p68"/>
          <p:cNvCxnSpPr>
            <a:endCxn id="1629"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637" name="Google Shape;1637;p68"/>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638" name="Google Shape;1638;p6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39" name="Google Shape;1639;p68"/>
          <p:cNvCxnSpPr>
            <a:stCxn id="1608" idx="1"/>
            <a:endCxn id="1640"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641" name="Google Shape;1641;p68"/>
          <p:cNvCxnSpPr>
            <a:stCxn id="1617" idx="1"/>
            <a:endCxn id="1642"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sp>
        <p:nvSpPr>
          <p:cNvPr id="1640" name="Google Shape;1640;p6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Google Shape;1642;p6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3" name="Google Shape;1643;p68"/>
          <p:cNvCxnSpPr>
            <a:stCxn id="1629" idx="1"/>
            <a:endCxn id="1642"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644" name="Google Shape;1644;p68"/>
          <p:cNvCxnSpPr>
            <a:stCxn id="1629" idx="1"/>
            <a:endCxn id="1640"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645" name="Google Shape;1645;p6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646" name="Google Shape;1646;p68"/>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47" name="Google Shape;1647;p68"/>
          <p:cNvCxnSpPr>
            <a:stCxn id="1593" idx="1"/>
            <a:endCxn id="164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648" name="Google Shape;1648;p6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9" name="Google Shape;1649;p68"/>
          <p:cNvCxnSpPr>
            <a:stCxn id="1629" idx="1"/>
            <a:endCxn id="164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650" name="Google Shape;1650;p68"/>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651" name="Google Shape;1651;p68"/>
          <p:cNvCxnSpPr>
            <a:stCxn id="1650" idx="2"/>
            <a:endCxn id="1642" idx="6"/>
          </p:cNvCxnSpPr>
          <p:nvPr/>
        </p:nvCxnSpPr>
        <p:spPr>
          <a:xfrm flipH="1">
            <a:off x="2341442" y="2021253"/>
            <a:ext cx="255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Google Shape;1657;p6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658" name="Google Shape;1658;p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659" name="Google Shape;1659;p69"/>
          <p:cNvGrpSpPr/>
          <p:nvPr/>
        </p:nvGrpSpPr>
        <p:grpSpPr>
          <a:xfrm rot="5400000">
            <a:off x="735936" y="4559168"/>
            <a:ext cx="779512" cy="265728"/>
            <a:chOff x="6223414" y="4018641"/>
            <a:chExt cx="776477" cy="280329"/>
          </a:xfrm>
        </p:grpSpPr>
        <p:grpSp>
          <p:nvGrpSpPr>
            <p:cNvPr id="1660" name="Google Shape;1660;p69"/>
            <p:cNvGrpSpPr/>
            <p:nvPr/>
          </p:nvGrpSpPr>
          <p:grpSpPr>
            <a:xfrm rot="-5400000">
              <a:off x="6550278" y="3846238"/>
              <a:ext cx="112131" cy="616723"/>
              <a:chOff x="1883650" y="2468875"/>
              <a:chExt cx="153620" cy="844910"/>
            </a:xfrm>
          </p:grpSpPr>
          <p:sp>
            <p:nvSpPr>
              <p:cNvPr id="1661" name="Google Shape;1661;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Google Shape;1662;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3" name="Google Shape;1663;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Google Shape;1664;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5" name="Google Shape;1665;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66" name="Google Shape;1666;p69"/>
          <p:cNvCxnSpPr>
            <a:endCxn id="1665"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67" name="Google Shape;1667;p69"/>
          <p:cNvCxnSpPr>
            <a:stCxn id="1665"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668" name="Google Shape;1668;p6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669" name="Google Shape;1669;p69"/>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670" name="Google Shape;1670;p69"/>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671" name="Google Shape;1671;p69"/>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72" name="Google Shape;1672;p69"/>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73" name="Google Shape;1673;p69"/>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74" name="Google Shape;1674;p69"/>
          <p:cNvGrpSpPr/>
          <p:nvPr/>
        </p:nvGrpSpPr>
        <p:grpSpPr>
          <a:xfrm rot="5400000">
            <a:off x="1343548" y="4553269"/>
            <a:ext cx="779512" cy="265728"/>
            <a:chOff x="6223414" y="4018641"/>
            <a:chExt cx="776477" cy="280329"/>
          </a:xfrm>
        </p:grpSpPr>
        <p:grpSp>
          <p:nvGrpSpPr>
            <p:cNvPr id="1675" name="Google Shape;1675;p69"/>
            <p:cNvGrpSpPr/>
            <p:nvPr/>
          </p:nvGrpSpPr>
          <p:grpSpPr>
            <a:xfrm rot="-5400000">
              <a:off x="6550278" y="3846238"/>
              <a:ext cx="112131" cy="616723"/>
              <a:chOff x="1883650" y="2468875"/>
              <a:chExt cx="153620" cy="844910"/>
            </a:xfrm>
          </p:grpSpPr>
          <p:sp>
            <p:nvSpPr>
              <p:cNvPr id="1676" name="Google Shape;1676;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Google Shape;1677;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Google Shape;1678;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Google Shape;1679;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0" name="Google Shape;1680;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1" name="Google Shape;1681;p69"/>
          <p:cNvCxnSpPr>
            <a:endCxn id="1680"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82" name="Google Shape;1682;p69"/>
          <p:cNvCxnSpPr>
            <a:stCxn id="1680"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83" name="Google Shape;1683;p69"/>
          <p:cNvGrpSpPr/>
          <p:nvPr/>
        </p:nvGrpSpPr>
        <p:grpSpPr>
          <a:xfrm rot="5400000">
            <a:off x="1938462" y="4553269"/>
            <a:ext cx="779512" cy="265728"/>
            <a:chOff x="6223414" y="4018641"/>
            <a:chExt cx="776477" cy="280329"/>
          </a:xfrm>
        </p:grpSpPr>
        <p:grpSp>
          <p:nvGrpSpPr>
            <p:cNvPr id="1684" name="Google Shape;1684;p69"/>
            <p:cNvGrpSpPr/>
            <p:nvPr/>
          </p:nvGrpSpPr>
          <p:grpSpPr>
            <a:xfrm rot="-5400000">
              <a:off x="6550278" y="3846238"/>
              <a:ext cx="112131" cy="616723"/>
              <a:chOff x="1883650" y="2468875"/>
              <a:chExt cx="153620" cy="844910"/>
            </a:xfrm>
          </p:grpSpPr>
          <p:sp>
            <p:nvSpPr>
              <p:cNvPr id="1685" name="Google Shape;1685;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Google Shape;1686;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7" name="Google Shape;1687;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Google Shape;1688;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9" name="Google Shape;1689;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0" name="Google Shape;1690;p69"/>
          <p:cNvCxnSpPr>
            <a:endCxn id="1689"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91" name="Google Shape;1691;p69"/>
          <p:cNvCxnSpPr>
            <a:stCxn id="1689"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92" name="Google Shape;1692;p69"/>
          <p:cNvGrpSpPr/>
          <p:nvPr/>
        </p:nvGrpSpPr>
        <p:grpSpPr>
          <a:xfrm rot="5400000">
            <a:off x="2548883" y="4550399"/>
            <a:ext cx="779512" cy="265728"/>
            <a:chOff x="6223414" y="4018641"/>
            <a:chExt cx="776477" cy="280329"/>
          </a:xfrm>
        </p:grpSpPr>
        <p:grpSp>
          <p:nvGrpSpPr>
            <p:cNvPr id="1693" name="Google Shape;1693;p69"/>
            <p:cNvGrpSpPr/>
            <p:nvPr/>
          </p:nvGrpSpPr>
          <p:grpSpPr>
            <a:xfrm rot="-5400000">
              <a:off x="6550278" y="3846238"/>
              <a:ext cx="112131" cy="616723"/>
              <a:chOff x="1883650" y="2468875"/>
              <a:chExt cx="153620" cy="844910"/>
            </a:xfrm>
          </p:grpSpPr>
          <p:sp>
            <p:nvSpPr>
              <p:cNvPr id="1694" name="Google Shape;1694;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Google Shape;1695;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Google Shape;1696;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Google Shape;1697;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Google Shape;1698;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9" name="Google Shape;1699;p69"/>
          <p:cNvCxnSpPr>
            <a:endCxn id="1698"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00" name="Google Shape;1700;p69"/>
          <p:cNvCxnSpPr>
            <a:stCxn id="1698" idx="0"/>
            <a:endCxn id="1701"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02" name="Google Shape;1702;p69"/>
          <p:cNvGrpSpPr/>
          <p:nvPr/>
        </p:nvGrpSpPr>
        <p:grpSpPr>
          <a:xfrm rot="5400000">
            <a:off x="3854066" y="4550399"/>
            <a:ext cx="779512" cy="265728"/>
            <a:chOff x="6223414" y="4018641"/>
            <a:chExt cx="776477" cy="280329"/>
          </a:xfrm>
        </p:grpSpPr>
        <p:grpSp>
          <p:nvGrpSpPr>
            <p:cNvPr id="1703" name="Google Shape;1703;p69"/>
            <p:cNvGrpSpPr/>
            <p:nvPr/>
          </p:nvGrpSpPr>
          <p:grpSpPr>
            <a:xfrm rot="-5400000">
              <a:off x="6550278" y="3846238"/>
              <a:ext cx="112131" cy="616723"/>
              <a:chOff x="1883650" y="2468875"/>
              <a:chExt cx="153620" cy="844910"/>
            </a:xfrm>
          </p:grpSpPr>
          <p:sp>
            <p:nvSpPr>
              <p:cNvPr id="1704" name="Google Shape;1704;p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Google Shape;1705;p6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Google Shape;1706;p6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Google Shape;1707;p6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1" name="Google Shape;1701;p6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08" name="Google Shape;1708;p69"/>
          <p:cNvCxnSpPr>
            <a:endCxn id="1701"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09" name="Google Shape;1709;p69"/>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10" name="Google Shape;1710;p69"/>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11" name="Google Shape;1711;p69"/>
          <p:cNvCxnSpPr>
            <a:stCxn id="1680" idx="1"/>
            <a:endCxn id="1712"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13" name="Google Shape;1713;p69"/>
          <p:cNvCxnSpPr>
            <a:stCxn id="1689" idx="1"/>
            <a:endCxn id="1714"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15" name="Google Shape;1715;p69"/>
          <p:cNvCxnSpPr>
            <a:stCxn id="1698" idx="1"/>
            <a:endCxn id="1716"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12" name="Google Shape;1712;p69"/>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Google Shape;1714;p6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Google Shape;1716;p69"/>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7" name="Google Shape;1717;p69"/>
          <p:cNvCxnSpPr>
            <a:stCxn id="1701" idx="1"/>
            <a:endCxn id="1716"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18" name="Google Shape;1718;p69"/>
          <p:cNvCxnSpPr>
            <a:stCxn id="1701" idx="1"/>
            <a:endCxn id="1714"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19" name="Google Shape;1719;p69"/>
          <p:cNvCxnSpPr>
            <a:stCxn id="1701" idx="1"/>
            <a:endCxn id="1712"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20" name="Google Shape;1720;p69"/>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21" name="Google Shape;1721;p6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22" name="Google Shape;1722;p69"/>
          <p:cNvCxnSpPr>
            <a:stCxn id="1665" idx="1"/>
            <a:endCxn id="1723"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23" name="Google Shape;1723;p69"/>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4" name="Google Shape;1724;p69"/>
          <p:cNvCxnSpPr>
            <a:stCxn id="1701" idx="1"/>
            <a:endCxn id="1723"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725" name="Google Shape;1725;p69"/>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726" name="Google Shape;1726;p69"/>
          <p:cNvCxnSpPr>
            <a:stCxn id="1725" idx="2"/>
            <a:endCxn id="1716" idx="6"/>
          </p:cNvCxnSpPr>
          <p:nvPr/>
        </p:nvCxnSpPr>
        <p:spPr>
          <a:xfrm>
            <a:off x="2366942" y="2021253"/>
            <a:ext cx="5787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7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733" name="Google Shape;1733;p7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734" name="Google Shape;1734;p70"/>
          <p:cNvGrpSpPr/>
          <p:nvPr/>
        </p:nvGrpSpPr>
        <p:grpSpPr>
          <a:xfrm rot="5400000">
            <a:off x="735936" y="4559168"/>
            <a:ext cx="779512" cy="265728"/>
            <a:chOff x="6223414" y="4018641"/>
            <a:chExt cx="776477" cy="280329"/>
          </a:xfrm>
        </p:grpSpPr>
        <p:grpSp>
          <p:nvGrpSpPr>
            <p:cNvPr id="1735" name="Google Shape;1735;p70"/>
            <p:cNvGrpSpPr/>
            <p:nvPr/>
          </p:nvGrpSpPr>
          <p:grpSpPr>
            <a:xfrm rot="-5400000">
              <a:off x="6550278" y="3846238"/>
              <a:ext cx="112131" cy="616723"/>
              <a:chOff x="1883650" y="2468875"/>
              <a:chExt cx="153620" cy="844910"/>
            </a:xfrm>
          </p:grpSpPr>
          <p:sp>
            <p:nvSpPr>
              <p:cNvPr id="1736" name="Google Shape;1736;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Google Shape;1737;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Google Shape;1738;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Google Shape;1739;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0" name="Google Shape;1740;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1" name="Google Shape;1741;p70"/>
          <p:cNvCxnSpPr>
            <a:endCxn id="174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42" name="Google Shape;1742;p70"/>
          <p:cNvCxnSpPr>
            <a:stCxn id="174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743" name="Google Shape;1743;p70"/>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744" name="Google Shape;1744;p7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745" name="Google Shape;1745;p70"/>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746" name="Google Shape;1746;p70"/>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747" name="Google Shape;1747;p70"/>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748" name="Google Shape;1748;p70"/>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749" name="Google Shape;1749;p70"/>
          <p:cNvGrpSpPr/>
          <p:nvPr/>
        </p:nvGrpSpPr>
        <p:grpSpPr>
          <a:xfrm rot="5400000">
            <a:off x="1343548" y="4553269"/>
            <a:ext cx="779512" cy="265728"/>
            <a:chOff x="6223414" y="4018641"/>
            <a:chExt cx="776477" cy="280329"/>
          </a:xfrm>
        </p:grpSpPr>
        <p:grpSp>
          <p:nvGrpSpPr>
            <p:cNvPr id="1750" name="Google Shape;1750;p70"/>
            <p:cNvGrpSpPr/>
            <p:nvPr/>
          </p:nvGrpSpPr>
          <p:grpSpPr>
            <a:xfrm rot="-5400000">
              <a:off x="6550278" y="3846238"/>
              <a:ext cx="112131" cy="616723"/>
              <a:chOff x="1883650" y="2468875"/>
              <a:chExt cx="153620" cy="844910"/>
            </a:xfrm>
          </p:grpSpPr>
          <p:sp>
            <p:nvSpPr>
              <p:cNvPr id="1751" name="Google Shape;1751;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Google Shape;1752;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Google Shape;1753;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Google Shape;1754;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55" name="Google Shape;1755;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56" name="Google Shape;1756;p70"/>
          <p:cNvCxnSpPr>
            <a:endCxn id="175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57" name="Google Shape;1757;p70"/>
          <p:cNvCxnSpPr>
            <a:stCxn id="175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58" name="Google Shape;1758;p70"/>
          <p:cNvGrpSpPr/>
          <p:nvPr/>
        </p:nvGrpSpPr>
        <p:grpSpPr>
          <a:xfrm rot="5400000">
            <a:off x="1938462" y="4553269"/>
            <a:ext cx="779512" cy="265728"/>
            <a:chOff x="6223414" y="4018641"/>
            <a:chExt cx="776477" cy="280329"/>
          </a:xfrm>
        </p:grpSpPr>
        <p:grpSp>
          <p:nvGrpSpPr>
            <p:cNvPr id="1759" name="Google Shape;1759;p70"/>
            <p:cNvGrpSpPr/>
            <p:nvPr/>
          </p:nvGrpSpPr>
          <p:grpSpPr>
            <a:xfrm rot="-5400000">
              <a:off x="6550278" y="3846238"/>
              <a:ext cx="112131" cy="616723"/>
              <a:chOff x="1883650" y="2468875"/>
              <a:chExt cx="153620" cy="844910"/>
            </a:xfrm>
          </p:grpSpPr>
          <p:sp>
            <p:nvSpPr>
              <p:cNvPr id="1760" name="Google Shape;1760;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Google Shape;1761;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Google Shape;1762;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Google Shape;1763;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4" name="Google Shape;1764;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65" name="Google Shape;1765;p70"/>
          <p:cNvCxnSpPr>
            <a:endCxn id="176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66" name="Google Shape;1766;p70"/>
          <p:cNvCxnSpPr>
            <a:stCxn id="176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67" name="Google Shape;1767;p70"/>
          <p:cNvGrpSpPr/>
          <p:nvPr/>
        </p:nvGrpSpPr>
        <p:grpSpPr>
          <a:xfrm rot="5400000">
            <a:off x="2548883" y="4550399"/>
            <a:ext cx="779512" cy="265728"/>
            <a:chOff x="6223414" y="4018641"/>
            <a:chExt cx="776477" cy="280329"/>
          </a:xfrm>
        </p:grpSpPr>
        <p:grpSp>
          <p:nvGrpSpPr>
            <p:cNvPr id="1768" name="Google Shape;1768;p70"/>
            <p:cNvGrpSpPr/>
            <p:nvPr/>
          </p:nvGrpSpPr>
          <p:grpSpPr>
            <a:xfrm rot="-5400000">
              <a:off x="6550278" y="3846238"/>
              <a:ext cx="112131" cy="616723"/>
              <a:chOff x="1883650" y="2468875"/>
              <a:chExt cx="153620" cy="844910"/>
            </a:xfrm>
          </p:grpSpPr>
          <p:sp>
            <p:nvSpPr>
              <p:cNvPr id="1769" name="Google Shape;1769;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Google Shape;1770;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Google Shape;1771;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Google Shape;1772;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3" name="Google Shape;1773;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74" name="Google Shape;1774;p70"/>
          <p:cNvCxnSpPr>
            <a:endCxn id="177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75" name="Google Shape;1775;p70"/>
          <p:cNvCxnSpPr>
            <a:stCxn id="1773" idx="0"/>
            <a:endCxn id="177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77" name="Google Shape;1777;p70"/>
          <p:cNvGrpSpPr/>
          <p:nvPr/>
        </p:nvGrpSpPr>
        <p:grpSpPr>
          <a:xfrm rot="5400000">
            <a:off x="3854066" y="4550399"/>
            <a:ext cx="779512" cy="265728"/>
            <a:chOff x="6223414" y="4018641"/>
            <a:chExt cx="776477" cy="280329"/>
          </a:xfrm>
        </p:grpSpPr>
        <p:grpSp>
          <p:nvGrpSpPr>
            <p:cNvPr id="1778" name="Google Shape;1778;p70"/>
            <p:cNvGrpSpPr/>
            <p:nvPr/>
          </p:nvGrpSpPr>
          <p:grpSpPr>
            <a:xfrm rot="-5400000">
              <a:off x="6550278" y="3846238"/>
              <a:ext cx="112131" cy="616723"/>
              <a:chOff x="1883650" y="2468875"/>
              <a:chExt cx="153620" cy="844910"/>
            </a:xfrm>
          </p:grpSpPr>
          <p:sp>
            <p:nvSpPr>
              <p:cNvPr id="1779" name="Google Shape;1779;p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Google Shape;1780;p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Google Shape;1781;p7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Google Shape;1782;p7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Google Shape;1776;p7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83" name="Google Shape;1783;p70"/>
          <p:cNvCxnSpPr>
            <a:endCxn id="177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84" name="Google Shape;1784;p70"/>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85" name="Google Shape;1785;p70"/>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86" name="Google Shape;1786;p70"/>
          <p:cNvCxnSpPr>
            <a:stCxn id="1755" idx="1"/>
            <a:endCxn id="17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88" name="Google Shape;1788;p70"/>
          <p:cNvCxnSpPr>
            <a:stCxn id="1764" idx="1"/>
            <a:endCxn id="17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90" name="Google Shape;1790;p70"/>
          <p:cNvCxnSpPr>
            <a:stCxn id="1773" idx="1"/>
            <a:endCxn id="17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87" name="Google Shape;1787;p70"/>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Google Shape;1789;p7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Google Shape;1791;p7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2" name="Google Shape;1792;p70"/>
          <p:cNvCxnSpPr>
            <a:stCxn id="1776" idx="1"/>
            <a:endCxn id="17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93" name="Google Shape;1793;p70"/>
          <p:cNvCxnSpPr>
            <a:stCxn id="1776" idx="1"/>
            <a:endCxn id="17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94" name="Google Shape;1794;p70"/>
          <p:cNvCxnSpPr>
            <a:stCxn id="1776" idx="1"/>
            <a:endCxn id="17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95" name="Google Shape;1795;p7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96" name="Google Shape;1796;p70"/>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97" name="Google Shape;1797;p70"/>
          <p:cNvCxnSpPr>
            <a:stCxn id="1740" idx="1"/>
            <a:endCxn id="179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98" name="Google Shape;1798;p70"/>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9" name="Google Shape;1799;p70"/>
          <p:cNvCxnSpPr>
            <a:stCxn id="1776" idx="1"/>
            <a:endCxn id="179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grpSp>
        <p:nvGrpSpPr>
          <p:cNvPr id="1800" name="Google Shape;1800;p70"/>
          <p:cNvGrpSpPr/>
          <p:nvPr/>
        </p:nvGrpSpPr>
        <p:grpSpPr>
          <a:xfrm>
            <a:off x="1258662" y="1398527"/>
            <a:ext cx="4354873" cy="931165"/>
            <a:chOff x="1258662" y="1398527"/>
            <a:chExt cx="4354873" cy="931165"/>
          </a:xfrm>
        </p:grpSpPr>
        <p:sp>
          <p:nvSpPr>
            <p:cNvPr id="1801" name="Google Shape;1801;p70"/>
            <p:cNvSpPr txBox="1"/>
            <p:nvPr/>
          </p:nvSpPr>
          <p:spPr>
            <a:xfrm>
              <a:off x="2210862" y="1398527"/>
              <a:ext cx="34026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On this decoder timestep, we’re mostly focusing on the first encoder hidden state (</a:t>
              </a:r>
              <a:r>
                <a:rPr i="1" lang="en-US" sz="1800">
                  <a:solidFill>
                    <a:schemeClr val="accent3"/>
                  </a:solidFill>
                  <a:latin typeface="Calibri"/>
                  <a:ea typeface="Calibri"/>
                  <a:cs typeface="Calibri"/>
                  <a:sym typeface="Calibri"/>
                </a:rPr>
                <a:t>”les”</a:t>
              </a:r>
              <a:r>
                <a:rPr lang="en-US" sz="1800">
                  <a:solidFill>
                    <a:schemeClr val="accent3"/>
                  </a:solidFill>
                  <a:latin typeface="Calibri"/>
                  <a:ea typeface="Calibri"/>
                  <a:cs typeface="Calibri"/>
                  <a:sym typeface="Calibri"/>
                </a:rPr>
                <a:t>)</a:t>
              </a:r>
              <a:endParaRPr/>
            </a:p>
          </p:txBody>
        </p:sp>
        <p:cxnSp>
          <p:nvCxnSpPr>
            <p:cNvPr id="1802" name="Google Shape;1802;p70"/>
            <p:cNvCxnSpPr>
              <a:stCxn id="1801" idx="1"/>
            </p:cNvCxnSpPr>
            <p:nvPr/>
          </p:nvCxnSpPr>
          <p:spPr>
            <a:xfrm flipH="1">
              <a:off x="1258662" y="1860192"/>
              <a:ext cx="952200" cy="4695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1803" name="Google Shape;1803;p70"/>
          <p:cNvGrpSpPr/>
          <p:nvPr/>
        </p:nvGrpSpPr>
        <p:grpSpPr>
          <a:xfrm>
            <a:off x="-27700" y="1801774"/>
            <a:ext cx="3319610" cy="1307867"/>
            <a:chOff x="-27700" y="1801774"/>
            <a:chExt cx="3319610" cy="1307867"/>
          </a:xfrm>
        </p:grpSpPr>
        <p:cxnSp>
          <p:nvCxnSpPr>
            <p:cNvPr id="1804" name="Google Shape;1804;p70"/>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05" name="Google Shape;1805;p70"/>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6" name="Google Shape;1806;p70"/>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7" name="Google Shape;1807;p70"/>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8" name="Google Shape;1808;p7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9" name="Google Shape;1809;p70"/>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10" name="Google Shape;1810;p70"/>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811" name="Google Shape;1811;p70"/>
          <p:cNvGrpSpPr/>
          <p:nvPr/>
        </p:nvGrpSpPr>
        <p:grpSpPr>
          <a:xfrm>
            <a:off x="1132568" y="2758992"/>
            <a:ext cx="6208270" cy="762068"/>
            <a:chOff x="1132568" y="2758992"/>
            <a:chExt cx="6208270" cy="762068"/>
          </a:xfrm>
        </p:grpSpPr>
        <p:sp>
          <p:nvSpPr>
            <p:cNvPr id="1812" name="Google Shape;1812;p70"/>
            <p:cNvSpPr txBox="1"/>
            <p:nvPr/>
          </p:nvSpPr>
          <p:spPr>
            <a:xfrm>
              <a:off x="4195887" y="2758992"/>
              <a:ext cx="314495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Take softmax to turn the scores into a probability distribution</a:t>
              </a:r>
              <a:endParaRPr/>
            </a:p>
          </p:txBody>
        </p:sp>
        <p:cxnSp>
          <p:nvCxnSpPr>
            <p:cNvPr id="1813" name="Google Shape;1813;p70"/>
            <p:cNvCxnSpPr>
              <a:stCxn id="1812" idx="1"/>
            </p:cNvCxnSpPr>
            <p:nvPr/>
          </p:nvCxnSpPr>
          <p:spPr>
            <a:xfrm flipH="1">
              <a:off x="3423687" y="3082157"/>
              <a:ext cx="772200" cy="9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cxnSp>
          <p:nvCxnSpPr>
            <p:cNvPr id="1814" name="Google Shape;1814;p70"/>
            <p:cNvCxnSpPr>
              <a:endCxn id="1805"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15" name="Google Shape;1815;p70"/>
            <p:cNvCxnSpPr>
              <a:endCxn id="1806"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16" name="Google Shape;1816;p70"/>
            <p:cNvCxnSpPr>
              <a:endCxn id="1807"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17" name="Google Shape;1817;p70"/>
            <p:cNvCxnSpPr>
              <a:endCxn id="1808"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35" name="Google Shape;135;p17"/>
          <p:cNvSpPr txBox="1"/>
          <p:nvPr>
            <p:ph idx="1" type="body"/>
          </p:nvPr>
        </p:nvSpPr>
        <p:spPr>
          <a:xfrm>
            <a:off x="304799" y="1092201"/>
            <a:ext cx="8731169" cy="29251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Learn a </a:t>
            </a:r>
            <a:r>
              <a:rPr b="0" i="0" lang="en-US" sz="2400" u="none" cap="none" strike="noStrike">
                <a:solidFill>
                  <a:schemeClr val="accent3"/>
                </a:solidFill>
                <a:latin typeface="Calibri"/>
                <a:ea typeface="Calibri"/>
                <a:cs typeface="Calibri"/>
                <a:sym typeface="Calibri"/>
              </a:rPr>
              <a:t>probabilistic model </a:t>
            </a:r>
            <a:r>
              <a:rPr b="0" i="0" lang="en-US" sz="2400" u="none" cap="none" strike="noStrike">
                <a:solidFill>
                  <a:schemeClr val="dk1"/>
                </a:solidFill>
                <a:latin typeface="Calibri"/>
                <a:ea typeface="Calibri"/>
                <a:cs typeface="Calibri"/>
                <a:sym typeface="Calibri"/>
              </a:rPr>
              <a:t>from </a:t>
            </a:r>
            <a:r>
              <a:rPr b="0" i="0" lang="en-US" sz="2400" u="none" cap="none" strike="noStrike">
                <a:solidFill>
                  <a:schemeClr val="accent3"/>
                </a:solidFill>
                <a:latin typeface="Calibri"/>
                <a:ea typeface="Calibri"/>
                <a:cs typeface="Calibri"/>
                <a:sym typeface="Calibri"/>
              </a:rPr>
              <a:t>data</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Suppose we’re translating French → English.</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want to find </a:t>
            </a:r>
            <a:r>
              <a:rPr b="0" i="0" lang="en-US" sz="2400" u="none" cap="none" strike="noStrike">
                <a:solidFill>
                  <a:schemeClr val="accent3"/>
                </a:solidFill>
                <a:latin typeface="Calibri"/>
                <a:ea typeface="Calibri"/>
                <a:cs typeface="Calibri"/>
                <a:sym typeface="Calibri"/>
              </a:rPr>
              <a:t>best English sentence </a:t>
            </a:r>
            <a:r>
              <a:rPr b="0" i="1" lang="en-US" sz="2400" u="none" cap="none" strike="noStrike">
                <a:solidFill>
                  <a:schemeClr val="dk1"/>
                </a:solidFill>
                <a:latin typeface="Calibri"/>
                <a:ea typeface="Calibri"/>
                <a:cs typeface="Calibri"/>
                <a:sym typeface="Calibri"/>
              </a:rPr>
              <a:t>y,</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given French sentence </a:t>
            </a:r>
            <a:r>
              <a:rPr b="0" i="1" lang="en-US" sz="2400" u="none" cap="none" strike="noStrike">
                <a:solidFill>
                  <a:schemeClr val="dk1"/>
                </a:solidFill>
                <a:latin typeface="Calibri"/>
                <a:ea typeface="Calibri"/>
                <a:cs typeface="Calibri"/>
                <a:sym typeface="Calibri"/>
              </a:rPr>
              <a:t>x</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254000" lvl="0" marL="342900" marR="0" rtl="0" algn="l">
              <a:spcBef>
                <a:spcPts val="280"/>
              </a:spcBef>
              <a:spcAft>
                <a:spcPts val="0"/>
              </a:spcAft>
              <a:buClr>
                <a:srgbClr val="CC0000"/>
              </a:buClr>
              <a:buSzPts val="1400"/>
              <a:buFont typeface="Times"/>
              <a:buNone/>
            </a:pPr>
            <a:r>
              <a:t/>
            </a:r>
            <a:endParaRPr b="0" i="0" sz="1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Use Bayes Rule to break this down into </a:t>
            </a:r>
            <a:r>
              <a:rPr b="0" i="0" lang="en-US" sz="2400" u="none" cap="none" strike="noStrike">
                <a:solidFill>
                  <a:schemeClr val="accent3"/>
                </a:solidFill>
                <a:latin typeface="Calibri"/>
                <a:ea typeface="Calibri"/>
                <a:cs typeface="Calibri"/>
                <a:sym typeface="Calibri"/>
              </a:rPr>
              <a:t>two components</a:t>
            </a:r>
            <a:r>
              <a:rPr b="0" i="0" lang="en-US" sz="2400" u="none" cap="none" strike="noStrike">
                <a:solidFill>
                  <a:schemeClr val="dk1"/>
                </a:solidFill>
                <a:latin typeface="Calibri"/>
                <a:ea typeface="Calibri"/>
                <a:cs typeface="Calibri"/>
                <a:sym typeface="Calibri"/>
              </a:rPr>
              <a:t> to be learnt separately:</a:t>
            </a:r>
            <a:endParaRPr/>
          </a:p>
        </p:txBody>
      </p:sp>
      <p:sp>
        <p:nvSpPr>
          <p:cNvPr id="136" name="Google Shape;136;p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37" name="Google Shape;137;p17"/>
          <p:cNvPicPr preferRelativeResize="0"/>
          <p:nvPr/>
        </p:nvPicPr>
        <p:blipFill rotWithShape="1">
          <a:blip r:embed="rId3">
            <a:alphaModFix/>
          </a:blip>
          <a:srcRect b="0" l="0" r="58339" t="0"/>
          <a:stretch/>
        </p:blipFill>
        <p:spPr>
          <a:xfrm>
            <a:off x="3281016" y="2554783"/>
            <a:ext cx="2581965" cy="469900"/>
          </a:xfrm>
          <a:prstGeom prst="rect">
            <a:avLst/>
          </a:prstGeom>
          <a:noFill/>
          <a:ln>
            <a:noFill/>
          </a:ln>
        </p:spPr>
      </p:pic>
      <p:pic>
        <p:nvPicPr>
          <p:cNvPr id="138" name="Google Shape;138;p17"/>
          <p:cNvPicPr preferRelativeResize="0"/>
          <p:nvPr/>
        </p:nvPicPr>
        <p:blipFill rotWithShape="1">
          <a:blip r:embed="rId3">
            <a:alphaModFix/>
          </a:blip>
          <a:srcRect b="0" l="41935" r="0" t="0"/>
          <a:stretch/>
        </p:blipFill>
        <p:spPr>
          <a:xfrm>
            <a:off x="2772682" y="3891557"/>
            <a:ext cx="3598634" cy="469900"/>
          </a:xfrm>
          <a:prstGeom prst="rect">
            <a:avLst/>
          </a:prstGeom>
          <a:noFill/>
          <a:ln>
            <a:noFill/>
          </a:ln>
        </p:spPr>
      </p:pic>
      <p:grpSp>
        <p:nvGrpSpPr>
          <p:cNvPr id="139" name="Google Shape;139;p17"/>
          <p:cNvGrpSpPr/>
          <p:nvPr/>
        </p:nvGrpSpPr>
        <p:grpSpPr>
          <a:xfrm>
            <a:off x="439153" y="4332652"/>
            <a:ext cx="5099714" cy="1850371"/>
            <a:chOff x="439153" y="4332652"/>
            <a:chExt cx="5099714" cy="1850371"/>
          </a:xfrm>
        </p:grpSpPr>
        <p:sp>
          <p:nvSpPr>
            <p:cNvPr id="140" name="Google Shape;140;p17"/>
            <p:cNvSpPr txBox="1"/>
            <p:nvPr/>
          </p:nvSpPr>
          <p:spPr>
            <a:xfrm>
              <a:off x="439153" y="4705695"/>
              <a:ext cx="3461657" cy="1477328"/>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Translation Model</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Models how words and phrases should be translated. </a:t>
              </a: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Learnt from parallel data.</a:t>
              </a:r>
              <a:endParaRPr/>
            </a:p>
          </p:txBody>
        </p:sp>
        <p:sp>
          <p:nvSpPr>
            <p:cNvPr id="141" name="Google Shape;141;p17"/>
            <p:cNvSpPr/>
            <p:nvPr/>
          </p:nvSpPr>
          <p:spPr>
            <a:xfrm rot="-5400000">
              <a:off x="4920526" y="3964681"/>
              <a:ext cx="250371" cy="986312"/>
            </a:xfrm>
            <a:prstGeom prst="leftBrace">
              <a:avLst>
                <a:gd fmla="val 38333" name="adj1"/>
                <a:gd fmla="val 50000" name="adj2"/>
              </a:avLst>
            </a:prstGeom>
            <a:noFill/>
            <a:ln cap="flat" cmpd="sng" w="28575">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2" name="Google Shape;142;p17"/>
            <p:cNvCxnSpPr>
              <a:stCxn id="140" idx="3"/>
            </p:cNvCxnSpPr>
            <p:nvPr/>
          </p:nvCxnSpPr>
          <p:spPr>
            <a:xfrm flipH="1" rot="10800000">
              <a:off x="3900810" y="4676659"/>
              <a:ext cx="1110900" cy="767700"/>
            </a:xfrm>
            <a:prstGeom prst="straightConnector1">
              <a:avLst/>
            </a:prstGeom>
            <a:gradFill>
              <a:gsLst>
                <a:gs pos="0">
                  <a:srgbClr val="A50021"/>
                </a:gs>
                <a:gs pos="100000">
                  <a:schemeClr val="dk1"/>
                </a:gs>
              </a:gsLst>
              <a:lin ang="0" scaled="0"/>
            </a:gradFill>
            <a:ln cap="flat" cmpd="sng" w="28575">
              <a:solidFill>
                <a:srgbClr val="3A85FE"/>
              </a:solidFill>
              <a:prstDash val="solid"/>
              <a:miter lim="800000"/>
              <a:headEnd len="sm" w="sm" type="none"/>
              <a:tailEnd len="med" w="med" type="triangle"/>
            </a:ln>
          </p:spPr>
        </p:cxnSp>
      </p:grpSp>
      <p:grpSp>
        <p:nvGrpSpPr>
          <p:cNvPr id="143" name="Google Shape;143;p17"/>
          <p:cNvGrpSpPr/>
          <p:nvPr/>
        </p:nvGrpSpPr>
        <p:grpSpPr>
          <a:xfrm>
            <a:off x="5247740" y="4326155"/>
            <a:ext cx="3788229" cy="1994183"/>
            <a:chOff x="5247740" y="4326155"/>
            <a:chExt cx="3788229" cy="1994183"/>
          </a:xfrm>
        </p:grpSpPr>
        <p:sp>
          <p:nvSpPr>
            <p:cNvPr id="144" name="Google Shape;144;p17"/>
            <p:cNvSpPr txBox="1"/>
            <p:nvPr/>
          </p:nvSpPr>
          <p:spPr>
            <a:xfrm>
              <a:off x="5247740" y="5120009"/>
              <a:ext cx="3788229" cy="1200329"/>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Language Model </a:t>
              </a:r>
              <a:br>
                <a:rPr lang="en-US" sz="1800">
                  <a:solidFill>
                    <a:srgbClr val="00B050"/>
                  </a:solidFill>
                  <a:latin typeface="Calibri"/>
                  <a:ea typeface="Calibri"/>
                  <a:cs typeface="Calibri"/>
                  <a:sym typeface="Calibri"/>
                </a:rPr>
              </a:b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Models how to write good English. </a:t>
              </a: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Learnt from monolingual data.</a:t>
              </a:r>
              <a:endParaRPr/>
            </a:p>
          </p:txBody>
        </p:sp>
        <p:sp>
          <p:nvSpPr>
            <p:cNvPr id="145" name="Google Shape;145;p17"/>
            <p:cNvSpPr/>
            <p:nvPr/>
          </p:nvSpPr>
          <p:spPr>
            <a:xfrm rot="-5400000">
              <a:off x="5847218" y="4052426"/>
              <a:ext cx="250371" cy="797829"/>
            </a:xfrm>
            <a:prstGeom prst="leftBrace">
              <a:avLst>
                <a:gd fmla="val 38333" name="adj1"/>
                <a:gd fmla="val 50000" name="adj2"/>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6" name="Google Shape;146;p17"/>
            <p:cNvCxnSpPr>
              <a:stCxn id="144" idx="0"/>
            </p:cNvCxnSpPr>
            <p:nvPr/>
          </p:nvCxnSpPr>
          <p:spPr>
            <a:xfrm rot="10800000">
              <a:off x="6018954" y="4670309"/>
              <a:ext cx="1122900" cy="44970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7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824" name="Google Shape;1824;p7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25" name="Google Shape;1825;p71"/>
          <p:cNvGrpSpPr/>
          <p:nvPr/>
        </p:nvGrpSpPr>
        <p:grpSpPr>
          <a:xfrm rot="5400000">
            <a:off x="735936" y="4559168"/>
            <a:ext cx="779512" cy="265728"/>
            <a:chOff x="6223414" y="4018641"/>
            <a:chExt cx="776477" cy="280329"/>
          </a:xfrm>
        </p:grpSpPr>
        <p:grpSp>
          <p:nvGrpSpPr>
            <p:cNvPr id="1826" name="Google Shape;1826;p71"/>
            <p:cNvGrpSpPr/>
            <p:nvPr/>
          </p:nvGrpSpPr>
          <p:grpSpPr>
            <a:xfrm rot="-5400000">
              <a:off x="6550278" y="3846238"/>
              <a:ext cx="112131" cy="616723"/>
              <a:chOff x="1883650" y="2468875"/>
              <a:chExt cx="153620" cy="844910"/>
            </a:xfrm>
          </p:grpSpPr>
          <p:sp>
            <p:nvSpPr>
              <p:cNvPr id="1827" name="Google Shape;1827;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Google Shape;1828;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Google Shape;1829;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Google Shape;1830;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31" name="Google Shape;1831;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32" name="Google Shape;1832;p71"/>
          <p:cNvCxnSpPr>
            <a:endCxn id="1831"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33" name="Google Shape;1833;p71"/>
          <p:cNvCxnSpPr>
            <a:stCxn id="1831"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834" name="Google Shape;1834;p71"/>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835" name="Google Shape;1835;p71"/>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836" name="Google Shape;1836;p7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837" name="Google Shape;1837;p71"/>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838" name="Google Shape;1838;p71"/>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839" name="Google Shape;1839;p71"/>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840" name="Google Shape;1840;p71"/>
          <p:cNvGrpSpPr/>
          <p:nvPr/>
        </p:nvGrpSpPr>
        <p:grpSpPr>
          <a:xfrm rot="5400000">
            <a:off x="1343548" y="4553269"/>
            <a:ext cx="779512" cy="265728"/>
            <a:chOff x="6223414" y="4018641"/>
            <a:chExt cx="776477" cy="280329"/>
          </a:xfrm>
        </p:grpSpPr>
        <p:grpSp>
          <p:nvGrpSpPr>
            <p:cNvPr id="1841" name="Google Shape;1841;p71"/>
            <p:cNvGrpSpPr/>
            <p:nvPr/>
          </p:nvGrpSpPr>
          <p:grpSpPr>
            <a:xfrm rot="-5400000">
              <a:off x="6550278" y="3846238"/>
              <a:ext cx="112131" cy="616723"/>
              <a:chOff x="1883650" y="2468875"/>
              <a:chExt cx="153620" cy="844910"/>
            </a:xfrm>
          </p:grpSpPr>
          <p:sp>
            <p:nvSpPr>
              <p:cNvPr id="1842" name="Google Shape;1842;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Google Shape;1843;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Google Shape;1844;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Google Shape;1845;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6" name="Google Shape;1846;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47" name="Google Shape;1847;p71"/>
          <p:cNvCxnSpPr>
            <a:endCxn id="1846"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48" name="Google Shape;1848;p71"/>
          <p:cNvCxnSpPr>
            <a:stCxn id="1846"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49" name="Google Shape;1849;p71"/>
          <p:cNvGrpSpPr/>
          <p:nvPr/>
        </p:nvGrpSpPr>
        <p:grpSpPr>
          <a:xfrm rot="5400000">
            <a:off x="1938462" y="4553269"/>
            <a:ext cx="779512" cy="265728"/>
            <a:chOff x="6223414" y="4018641"/>
            <a:chExt cx="776477" cy="280329"/>
          </a:xfrm>
        </p:grpSpPr>
        <p:grpSp>
          <p:nvGrpSpPr>
            <p:cNvPr id="1850" name="Google Shape;1850;p71"/>
            <p:cNvGrpSpPr/>
            <p:nvPr/>
          </p:nvGrpSpPr>
          <p:grpSpPr>
            <a:xfrm rot="-5400000">
              <a:off x="6550278" y="3846238"/>
              <a:ext cx="112131" cy="616723"/>
              <a:chOff x="1883650" y="2468875"/>
              <a:chExt cx="153620" cy="844910"/>
            </a:xfrm>
          </p:grpSpPr>
          <p:sp>
            <p:nvSpPr>
              <p:cNvPr id="1851" name="Google Shape;1851;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Google Shape;1852;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Google Shape;1853;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Google Shape;1854;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55" name="Google Shape;1855;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56" name="Google Shape;1856;p71"/>
          <p:cNvCxnSpPr>
            <a:endCxn id="1855"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57" name="Google Shape;1857;p71"/>
          <p:cNvCxnSpPr>
            <a:stCxn id="1855"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58" name="Google Shape;1858;p71"/>
          <p:cNvGrpSpPr/>
          <p:nvPr/>
        </p:nvGrpSpPr>
        <p:grpSpPr>
          <a:xfrm rot="5400000">
            <a:off x="2548883" y="4550399"/>
            <a:ext cx="779512" cy="265728"/>
            <a:chOff x="6223414" y="4018641"/>
            <a:chExt cx="776477" cy="280329"/>
          </a:xfrm>
        </p:grpSpPr>
        <p:grpSp>
          <p:nvGrpSpPr>
            <p:cNvPr id="1859" name="Google Shape;1859;p71"/>
            <p:cNvGrpSpPr/>
            <p:nvPr/>
          </p:nvGrpSpPr>
          <p:grpSpPr>
            <a:xfrm rot="-5400000">
              <a:off x="6550278" y="3846238"/>
              <a:ext cx="112131" cy="616723"/>
              <a:chOff x="1883650" y="2468875"/>
              <a:chExt cx="153620" cy="844910"/>
            </a:xfrm>
          </p:grpSpPr>
          <p:sp>
            <p:nvSpPr>
              <p:cNvPr id="1860" name="Google Shape;1860;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Google Shape;1861;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Google Shape;1862;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Google Shape;1863;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4" name="Google Shape;1864;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65" name="Google Shape;1865;p71"/>
          <p:cNvCxnSpPr>
            <a:endCxn id="1864"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66" name="Google Shape;1866;p71"/>
          <p:cNvCxnSpPr>
            <a:stCxn id="1864" idx="0"/>
            <a:endCxn id="1867"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868" name="Google Shape;1868;p71"/>
          <p:cNvGrpSpPr/>
          <p:nvPr/>
        </p:nvGrpSpPr>
        <p:grpSpPr>
          <a:xfrm rot="5400000">
            <a:off x="3854066" y="4550399"/>
            <a:ext cx="779512" cy="265728"/>
            <a:chOff x="6223414" y="4018641"/>
            <a:chExt cx="776477" cy="280329"/>
          </a:xfrm>
        </p:grpSpPr>
        <p:grpSp>
          <p:nvGrpSpPr>
            <p:cNvPr id="1869" name="Google Shape;1869;p71"/>
            <p:cNvGrpSpPr/>
            <p:nvPr/>
          </p:nvGrpSpPr>
          <p:grpSpPr>
            <a:xfrm rot="-5400000">
              <a:off x="6550278" y="3846238"/>
              <a:ext cx="112131" cy="616723"/>
              <a:chOff x="1883650" y="2468875"/>
              <a:chExt cx="153620" cy="844910"/>
            </a:xfrm>
          </p:grpSpPr>
          <p:sp>
            <p:nvSpPr>
              <p:cNvPr id="1870" name="Google Shape;1870;p7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1" name="Google Shape;1871;p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Google Shape;1872;p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3" name="Google Shape;1873;p7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7" name="Google Shape;1867;p7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74" name="Google Shape;1874;p71"/>
          <p:cNvCxnSpPr>
            <a:endCxn id="1867"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875" name="Google Shape;1875;p71"/>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876" name="Google Shape;1876;p71"/>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77" name="Google Shape;1877;p71"/>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78" name="Google Shape;1878;p71"/>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79" name="Google Shape;1879;p71"/>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0" name="Google Shape;1880;p71"/>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1" name="Google Shape;1881;p71"/>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2" name="Google Shape;1882;p7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83" name="Google Shape;1883;p71"/>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84" name="Google Shape;1884;p71"/>
          <p:cNvCxnSpPr>
            <a:stCxn id="1831" idx="1"/>
            <a:endCxn id="1885"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886" name="Google Shape;1886;p71"/>
          <p:cNvCxnSpPr>
            <a:stCxn id="1846" idx="1"/>
            <a:endCxn id="18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888" name="Google Shape;1888;p71"/>
          <p:cNvCxnSpPr>
            <a:stCxn id="1855" idx="1"/>
            <a:endCxn id="18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890" name="Google Shape;1890;p71"/>
          <p:cNvCxnSpPr>
            <a:stCxn id="1864" idx="1"/>
            <a:endCxn id="18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885" name="Google Shape;1885;p71"/>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Google Shape;1887;p7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Google Shape;1889;p71"/>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Google Shape;1891;p7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92" name="Google Shape;1892;p71"/>
          <p:cNvCxnSpPr>
            <a:stCxn id="1867" idx="1"/>
            <a:endCxn id="18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893" name="Google Shape;1893;p71"/>
          <p:cNvCxnSpPr>
            <a:stCxn id="1867" idx="1"/>
            <a:endCxn id="18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894" name="Google Shape;1894;p71"/>
          <p:cNvCxnSpPr>
            <a:stCxn id="1867" idx="1"/>
            <a:endCxn id="18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895" name="Google Shape;1895;p71"/>
          <p:cNvCxnSpPr>
            <a:stCxn id="1867" idx="1"/>
            <a:endCxn id="1885"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896" name="Google Shape;1896;p71"/>
          <p:cNvCxnSpPr>
            <a:stCxn id="1885" idx="6"/>
            <a:endCxn id="1878"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97" name="Google Shape;1897;p71"/>
          <p:cNvCxnSpPr>
            <a:stCxn id="1887" idx="6"/>
            <a:endCxn id="1879"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98" name="Google Shape;1898;p71"/>
          <p:cNvCxnSpPr>
            <a:stCxn id="1889" idx="6"/>
            <a:endCxn id="1880"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99" name="Google Shape;1899;p71"/>
          <p:cNvCxnSpPr>
            <a:stCxn id="1891" idx="6"/>
            <a:endCxn id="1881"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00" name="Google Shape;1900;p71"/>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901" name="Google Shape;1901;p7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02" name="Google Shape;1902;p71"/>
          <p:cNvCxnSpPr>
            <a:stCxn id="1878" idx="0"/>
            <a:endCxn id="1903"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1904" name="Google Shape;1904;p71"/>
          <p:cNvCxnSpPr>
            <a:stCxn id="1879" idx="0"/>
            <a:endCxn id="1903"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1905" name="Google Shape;1905;p71"/>
          <p:cNvCxnSpPr>
            <a:stCxn id="1880" idx="0"/>
            <a:endCxn id="1903"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1906" name="Google Shape;1906;p71"/>
          <p:cNvCxnSpPr>
            <a:stCxn id="1881" idx="0"/>
            <a:endCxn id="1903"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1907" name="Google Shape;1907;p71"/>
          <p:cNvGrpSpPr/>
          <p:nvPr/>
        </p:nvGrpSpPr>
        <p:grpSpPr>
          <a:xfrm rot="5400000">
            <a:off x="1768445" y="1361999"/>
            <a:ext cx="779512" cy="265728"/>
            <a:chOff x="6223414" y="4018641"/>
            <a:chExt cx="776477" cy="280329"/>
          </a:xfrm>
        </p:grpSpPr>
        <p:grpSp>
          <p:nvGrpSpPr>
            <p:cNvPr id="1908" name="Google Shape;1908;p71"/>
            <p:cNvGrpSpPr/>
            <p:nvPr/>
          </p:nvGrpSpPr>
          <p:grpSpPr>
            <a:xfrm rot="-5400000">
              <a:off x="6550278" y="3846238"/>
              <a:ext cx="112131" cy="616723"/>
              <a:chOff x="1883650" y="2468875"/>
              <a:chExt cx="153620" cy="844910"/>
            </a:xfrm>
          </p:grpSpPr>
          <p:sp>
            <p:nvSpPr>
              <p:cNvPr id="1909" name="Google Shape;1909;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Google Shape;1910;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Google Shape;1911;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Google Shape;1912;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Google Shape;1903;p71"/>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3" name="Google Shape;1913;p71"/>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1914" name="Google Shape;1914;p71"/>
          <p:cNvGrpSpPr/>
          <p:nvPr/>
        </p:nvGrpSpPr>
        <p:grpSpPr>
          <a:xfrm>
            <a:off x="3416197" y="1239237"/>
            <a:ext cx="5300513" cy="2031325"/>
            <a:chOff x="3416197" y="1239237"/>
            <a:chExt cx="5300513" cy="2031325"/>
          </a:xfrm>
        </p:grpSpPr>
        <p:sp>
          <p:nvSpPr>
            <p:cNvPr id="1915" name="Google Shape;1915;p71"/>
            <p:cNvSpPr txBox="1"/>
            <p:nvPr/>
          </p:nvSpPr>
          <p:spPr>
            <a:xfrm>
              <a:off x="4595178" y="1239237"/>
              <a:ext cx="412153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Use the </a:t>
              </a:r>
              <a:r>
                <a:rPr lang="en-US" sz="1800">
                  <a:solidFill>
                    <a:srgbClr val="3A87FF"/>
                  </a:solidFill>
                  <a:latin typeface="Calibri"/>
                  <a:ea typeface="Calibri"/>
                  <a:cs typeface="Calibri"/>
                  <a:sym typeface="Calibri"/>
                </a:rPr>
                <a:t>attention distribution </a:t>
              </a:r>
              <a:r>
                <a:rPr lang="en-US" sz="1800">
                  <a:solidFill>
                    <a:schemeClr val="accent3"/>
                  </a:solidFill>
                  <a:latin typeface="Calibri"/>
                  <a:ea typeface="Calibri"/>
                  <a:cs typeface="Calibri"/>
                  <a:sym typeface="Calibri"/>
                </a:rPr>
                <a:t>to take a </a:t>
              </a:r>
              <a:r>
                <a:rPr b="1" lang="en-US" sz="1800">
                  <a:solidFill>
                    <a:schemeClr val="accent3"/>
                  </a:solidFill>
                  <a:latin typeface="Calibri"/>
                  <a:ea typeface="Calibri"/>
                  <a:cs typeface="Calibri"/>
                  <a:sym typeface="Calibri"/>
                </a:rPr>
                <a:t>weighted sum </a:t>
              </a:r>
              <a:r>
                <a:rPr lang="en-US" sz="1800">
                  <a:solidFill>
                    <a:schemeClr val="accent3"/>
                  </a:solidFill>
                  <a:latin typeface="Calibri"/>
                  <a:ea typeface="Calibri"/>
                  <a:cs typeface="Calibri"/>
                  <a:sym typeface="Calibri"/>
                </a:rPr>
                <a:t>of the </a:t>
              </a:r>
              <a:r>
                <a:rPr lang="en-US" sz="1800">
                  <a:solidFill>
                    <a:srgbClr val="C00000"/>
                  </a:solidFill>
                  <a:latin typeface="Calibri"/>
                  <a:ea typeface="Calibri"/>
                  <a:cs typeface="Calibri"/>
                  <a:sym typeface="Calibri"/>
                </a:rPr>
                <a:t>encoder hidden states</a:t>
              </a:r>
              <a:r>
                <a:rPr lang="en-US" sz="1800">
                  <a:solidFill>
                    <a:schemeClr val="accent3"/>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accent3"/>
                </a:solidFill>
                <a:latin typeface="Calibri"/>
                <a:ea typeface="Calibri"/>
                <a:cs typeface="Calibri"/>
                <a:sym typeface="Calibri"/>
              </a:endParaRPr>
            </a:p>
            <a:p>
              <a:pPr indent="0" lvl="0" marL="0" marR="0" rtl="0" algn="l">
                <a:spcBef>
                  <a:spcPts val="0"/>
                </a:spcBef>
                <a:spcAft>
                  <a:spcPts val="0"/>
                </a:spcAft>
                <a:buNone/>
              </a:pPr>
              <a:r>
                <a:rPr lang="en-US" sz="1800">
                  <a:solidFill>
                    <a:schemeClr val="accent3"/>
                  </a:solidFill>
                  <a:latin typeface="Calibri"/>
                  <a:ea typeface="Calibri"/>
                  <a:cs typeface="Calibri"/>
                  <a:sym typeface="Calibri"/>
                </a:rPr>
                <a:t>The </a:t>
              </a:r>
              <a:r>
                <a:rPr lang="en-US" sz="1800">
                  <a:solidFill>
                    <a:srgbClr val="3A87FF"/>
                  </a:solidFill>
                  <a:latin typeface="Calibri"/>
                  <a:ea typeface="Calibri"/>
                  <a:cs typeface="Calibri"/>
                  <a:sym typeface="Calibri"/>
                </a:rPr>
                <a:t>attention output </a:t>
              </a:r>
              <a:r>
                <a:rPr lang="en-US" sz="1800">
                  <a:solidFill>
                    <a:schemeClr val="accent3"/>
                  </a:solidFill>
                  <a:latin typeface="Calibri"/>
                  <a:ea typeface="Calibri"/>
                  <a:cs typeface="Calibri"/>
                  <a:sym typeface="Calibri"/>
                </a:rPr>
                <a:t>mostly contains information the </a:t>
              </a:r>
              <a:r>
                <a:rPr lang="en-US" sz="1800">
                  <a:solidFill>
                    <a:srgbClr val="C00000"/>
                  </a:solidFill>
                  <a:latin typeface="Calibri"/>
                  <a:ea typeface="Calibri"/>
                  <a:cs typeface="Calibri"/>
                  <a:sym typeface="Calibri"/>
                </a:rPr>
                <a:t>hidden states </a:t>
              </a:r>
              <a:r>
                <a:rPr lang="en-US" sz="1800">
                  <a:solidFill>
                    <a:schemeClr val="accent3"/>
                  </a:solidFill>
                  <a:latin typeface="Calibri"/>
                  <a:ea typeface="Calibri"/>
                  <a:cs typeface="Calibri"/>
                  <a:sym typeface="Calibri"/>
                </a:rPr>
                <a:t>that received high attention.</a:t>
              </a:r>
              <a:endParaRPr/>
            </a:p>
          </p:txBody>
        </p:sp>
        <p:cxnSp>
          <p:nvCxnSpPr>
            <p:cNvPr id="1916" name="Google Shape;1916;p71"/>
            <p:cNvCxnSpPr/>
            <p:nvPr/>
          </p:nvCxnSpPr>
          <p:spPr>
            <a:xfrm rot="10800000">
              <a:off x="3416197" y="1408141"/>
              <a:ext cx="1155802"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Google Shape;1922;p7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923" name="Google Shape;1923;p7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924" name="Google Shape;1924;p72"/>
          <p:cNvGrpSpPr/>
          <p:nvPr/>
        </p:nvGrpSpPr>
        <p:grpSpPr>
          <a:xfrm rot="5400000">
            <a:off x="735936" y="4559168"/>
            <a:ext cx="779512" cy="265728"/>
            <a:chOff x="6223414" y="4018641"/>
            <a:chExt cx="776477" cy="280329"/>
          </a:xfrm>
        </p:grpSpPr>
        <p:grpSp>
          <p:nvGrpSpPr>
            <p:cNvPr id="1925" name="Google Shape;1925;p72"/>
            <p:cNvGrpSpPr/>
            <p:nvPr/>
          </p:nvGrpSpPr>
          <p:grpSpPr>
            <a:xfrm rot="-5400000">
              <a:off x="6550278" y="3846238"/>
              <a:ext cx="112131" cy="616723"/>
              <a:chOff x="1883650" y="2468875"/>
              <a:chExt cx="153620" cy="844910"/>
            </a:xfrm>
          </p:grpSpPr>
          <p:sp>
            <p:nvSpPr>
              <p:cNvPr id="1926" name="Google Shape;1926;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Google Shape;1927;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Google Shape;1928;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Google Shape;1929;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Google Shape;1930;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31" name="Google Shape;1931;p72"/>
          <p:cNvCxnSpPr>
            <a:endCxn id="193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32" name="Google Shape;1932;p72"/>
          <p:cNvCxnSpPr>
            <a:stCxn id="193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933" name="Google Shape;1933;p72"/>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934" name="Google Shape;1934;p72"/>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935" name="Google Shape;1935;p72"/>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936" name="Google Shape;1936;p7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937" name="Google Shape;1937;p72"/>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938" name="Google Shape;1938;p72"/>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939" name="Google Shape;1939;p72"/>
          <p:cNvGrpSpPr/>
          <p:nvPr/>
        </p:nvGrpSpPr>
        <p:grpSpPr>
          <a:xfrm rot="5400000">
            <a:off x="1343548" y="4553269"/>
            <a:ext cx="779512" cy="265728"/>
            <a:chOff x="6223414" y="4018641"/>
            <a:chExt cx="776477" cy="280329"/>
          </a:xfrm>
        </p:grpSpPr>
        <p:grpSp>
          <p:nvGrpSpPr>
            <p:cNvPr id="1940" name="Google Shape;1940;p72"/>
            <p:cNvGrpSpPr/>
            <p:nvPr/>
          </p:nvGrpSpPr>
          <p:grpSpPr>
            <a:xfrm rot="-5400000">
              <a:off x="6550278" y="3846238"/>
              <a:ext cx="112131" cy="616723"/>
              <a:chOff x="1883650" y="2468875"/>
              <a:chExt cx="153620" cy="844910"/>
            </a:xfrm>
          </p:grpSpPr>
          <p:sp>
            <p:nvSpPr>
              <p:cNvPr id="1941" name="Google Shape;1941;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Google Shape;1942;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Google Shape;1943;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Google Shape;1944;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5" name="Google Shape;1945;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6" name="Google Shape;1946;p72"/>
          <p:cNvCxnSpPr>
            <a:endCxn id="194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47" name="Google Shape;1947;p72"/>
          <p:cNvCxnSpPr>
            <a:stCxn id="194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48" name="Google Shape;1948;p72"/>
          <p:cNvGrpSpPr/>
          <p:nvPr/>
        </p:nvGrpSpPr>
        <p:grpSpPr>
          <a:xfrm rot="5400000">
            <a:off x="1938462" y="4553269"/>
            <a:ext cx="779512" cy="265728"/>
            <a:chOff x="6223414" y="4018641"/>
            <a:chExt cx="776477" cy="280329"/>
          </a:xfrm>
        </p:grpSpPr>
        <p:grpSp>
          <p:nvGrpSpPr>
            <p:cNvPr id="1949" name="Google Shape;1949;p72"/>
            <p:cNvGrpSpPr/>
            <p:nvPr/>
          </p:nvGrpSpPr>
          <p:grpSpPr>
            <a:xfrm rot="-5400000">
              <a:off x="6550278" y="3846238"/>
              <a:ext cx="112131" cy="616723"/>
              <a:chOff x="1883650" y="2468875"/>
              <a:chExt cx="153620" cy="844910"/>
            </a:xfrm>
          </p:grpSpPr>
          <p:sp>
            <p:nvSpPr>
              <p:cNvPr id="1950" name="Google Shape;1950;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Google Shape;1951;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Google Shape;1952;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Google Shape;1953;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54" name="Google Shape;1954;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55" name="Google Shape;1955;p72"/>
          <p:cNvCxnSpPr>
            <a:endCxn id="195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56" name="Google Shape;1956;p72"/>
          <p:cNvCxnSpPr>
            <a:stCxn id="195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57" name="Google Shape;1957;p72"/>
          <p:cNvGrpSpPr/>
          <p:nvPr/>
        </p:nvGrpSpPr>
        <p:grpSpPr>
          <a:xfrm rot="5400000">
            <a:off x="2548883" y="4550399"/>
            <a:ext cx="779512" cy="265728"/>
            <a:chOff x="6223414" y="4018641"/>
            <a:chExt cx="776477" cy="280329"/>
          </a:xfrm>
        </p:grpSpPr>
        <p:grpSp>
          <p:nvGrpSpPr>
            <p:cNvPr id="1958" name="Google Shape;1958;p72"/>
            <p:cNvGrpSpPr/>
            <p:nvPr/>
          </p:nvGrpSpPr>
          <p:grpSpPr>
            <a:xfrm rot="-5400000">
              <a:off x="6550278" y="3846238"/>
              <a:ext cx="112131" cy="616723"/>
              <a:chOff x="1883650" y="2468875"/>
              <a:chExt cx="153620" cy="844910"/>
            </a:xfrm>
          </p:grpSpPr>
          <p:sp>
            <p:nvSpPr>
              <p:cNvPr id="1959" name="Google Shape;1959;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Google Shape;1960;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Google Shape;1961;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Google Shape;1962;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3" name="Google Shape;1963;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64" name="Google Shape;1964;p72"/>
          <p:cNvCxnSpPr>
            <a:endCxn id="196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65" name="Google Shape;1965;p72"/>
          <p:cNvCxnSpPr>
            <a:stCxn id="1963" idx="0"/>
            <a:endCxn id="196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967" name="Google Shape;1967;p72"/>
          <p:cNvGrpSpPr/>
          <p:nvPr/>
        </p:nvGrpSpPr>
        <p:grpSpPr>
          <a:xfrm rot="5400000">
            <a:off x="3854066" y="4550399"/>
            <a:ext cx="779512" cy="265728"/>
            <a:chOff x="6223414" y="4018641"/>
            <a:chExt cx="776477" cy="280329"/>
          </a:xfrm>
        </p:grpSpPr>
        <p:grpSp>
          <p:nvGrpSpPr>
            <p:cNvPr id="1968" name="Google Shape;1968;p72"/>
            <p:cNvGrpSpPr/>
            <p:nvPr/>
          </p:nvGrpSpPr>
          <p:grpSpPr>
            <a:xfrm rot="-5400000">
              <a:off x="6550278" y="3846238"/>
              <a:ext cx="112131" cy="616723"/>
              <a:chOff x="1883650" y="2468875"/>
              <a:chExt cx="153620" cy="844910"/>
            </a:xfrm>
          </p:grpSpPr>
          <p:sp>
            <p:nvSpPr>
              <p:cNvPr id="1969" name="Google Shape;1969;p7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Google Shape;1970;p7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Google Shape;1971;p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Google Shape;1972;p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Google Shape;1966;p7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73" name="Google Shape;1973;p72"/>
          <p:cNvCxnSpPr>
            <a:endCxn id="196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974" name="Google Shape;1974;p72"/>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975" name="Google Shape;1975;p72"/>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76" name="Google Shape;1976;p72"/>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977" name="Google Shape;1977;p72"/>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8" name="Google Shape;1978;p72"/>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9" name="Google Shape;1979;p72"/>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0" name="Google Shape;1980;p72"/>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1" name="Google Shape;1981;p72"/>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982" name="Google Shape;1982;p7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83" name="Google Shape;1983;p72"/>
          <p:cNvCxnSpPr>
            <a:stCxn id="1930" idx="1"/>
            <a:endCxn id="19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985" name="Google Shape;1985;p72"/>
          <p:cNvCxnSpPr>
            <a:stCxn id="1945" idx="1"/>
            <a:endCxn id="19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987" name="Google Shape;1987;p72"/>
          <p:cNvCxnSpPr>
            <a:stCxn id="1954" idx="1"/>
            <a:endCxn id="19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989" name="Google Shape;1989;p72"/>
          <p:cNvCxnSpPr>
            <a:stCxn id="1963" idx="1"/>
            <a:endCxn id="19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984" name="Google Shape;1984;p72"/>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Google Shape;1986;p72"/>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Google Shape;1988;p72"/>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Google Shape;1990;p7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91" name="Google Shape;1991;p72"/>
          <p:cNvCxnSpPr>
            <a:stCxn id="1966" idx="1"/>
            <a:endCxn id="1990"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992" name="Google Shape;1992;p72"/>
          <p:cNvCxnSpPr>
            <a:stCxn id="1966" idx="1"/>
            <a:endCxn id="1988"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993" name="Google Shape;1993;p72"/>
          <p:cNvCxnSpPr>
            <a:stCxn id="1966" idx="1"/>
            <a:endCxn id="1986"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994" name="Google Shape;1994;p72"/>
          <p:cNvCxnSpPr>
            <a:stCxn id="1966" idx="1"/>
            <a:endCxn id="1984"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995" name="Google Shape;1995;p72"/>
          <p:cNvCxnSpPr>
            <a:stCxn id="1984" idx="6"/>
            <a:endCxn id="1977"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996" name="Google Shape;1996;p72"/>
          <p:cNvCxnSpPr>
            <a:stCxn id="1986" idx="6"/>
            <a:endCxn id="1978"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997" name="Google Shape;1997;p72"/>
          <p:cNvCxnSpPr>
            <a:stCxn id="1988" idx="6"/>
            <a:endCxn id="1979"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998" name="Google Shape;1998;p72"/>
          <p:cNvCxnSpPr>
            <a:stCxn id="1990" idx="6"/>
            <a:endCxn id="1980"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99" name="Google Shape;1999;p72"/>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00" name="Google Shape;2000;p72"/>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01" name="Google Shape;2001;p72"/>
          <p:cNvCxnSpPr>
            <a:stCxn id="1977" idx="0"/>
            <a:endCxn id="2002"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2003" name="Google Shape;2003;p72"/>
          <p:cNvCxnSpPr>
            <a:stCxn id="1978" idx="0"/>
            <a:endCxn id="2002"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2004" name="Google Shape;2004;p72"/>
          <p:cNvCxnSpPr>
            <a:stCxn id="1979" idx="0"/>
            <a:endCxn id="2002"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005" name="Google Shape;2005;p72"/>
          <p:cNvCxnSpPr>
            <a:stCxn id="1980" idx="0"/>
            <a:endCxn id="2002"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006" name="Google Shape;2006;p72"/>
          <p:cNvGrpSpPr/>
          <p:nvPr/>
        </p:nvGrpSpPr>
        <p:grpSpPr>
          <a:xfrm rot="5400000">
            <a:off x="1768445" y="1361999"/>
            <a:ext cx="779512" cy="265728"/>
            <a:chOff x="6223414" y="4018641"/>
            <a:chExt cx="776477" cy="280329"/>
          </a:xfrm>
        </p:grpSpPr>
        <p:grpSp>
          <p:nvGrpSpPr>
            <p:cNvPr id="2007" name="Google Shape;2007;p72"/>
            <p:cNvGrpSpPr/>
            <p:nvPr/>
          </p:nvGrpSpPr>
          <p:grpSpPr>
            <a:xfrm rot="-5400000">
              <a:off x="6550278" y="3846238"/>
              <a:ext cx="112131" cy="616723"/>
              <a:chOff x="1883650" y="2468875"/>
              <a:chExt cx="153620" cy="844910"/>
            </a:xfrm>
          </p:grpSpPr>
          <p:sp>
            <p:nvSpPr>
              <p:cNvPr id="2008" name="Google Shape;2008;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Google Shape;2009;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Google Shape;2010;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Google Shape;2011;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2" name="Google Shape;2002;p7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12" name="Google Shape;2012;p7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2013" name="Google Shape;2013;p72"/>
          <p:cNvGrpSpPr/>
          <p:nvPr/>
        </p:nvGrpSpPr>
        <p:grpSpPr>
          <a:xfrm>
            <a:off x="4484020" y="1616001"/>
            <a:ext cx="3907949" cy="923330"/>
            <a:chOff x="4484020" y="1616001"/>
            <a:chExt cx="3907949" cy="923330"/>
          </a:xfrm>
        </p:grpSpPr>
        <p:sp>
          <p:nvSpPr>
            <p:cNvPr id="2014" name="Google Shape;2014;p72"/>
            <p:cNvSpPr txBox="1"/>
            <p:nvPr/>
          </p:nvSpPr>
          <p:spPr>
            <a:xfrm>
              <a:off x="5183920" y="1616001"/>
              <a:ext cx="3208049" cy="923330"/>
            </a:xfrm>
            <a:prstGeom prst="rect">
              <a:avLst/>
            </a:prstGeom>
            <a:blipFill rotWithShape="1">
              <a:blip r:embed="rId3">
                <a:alphaModFix/>
              </a:blip>
              <a:stretch>
                <a:fillRect b="-8107" l="-1580" r="-1579" t="-13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5" name="Google Shape;2015;p72"/>
            <p:cNvCxnSpPr>
              <a:stCxn id="2014" idx="1"/>
              <a:endCxn id="2016" idx="3"/>
            </p:cNvCxnSpPr>
            <p:nvPr/>
          </p:nvCxnSpPr>
          <p:spPr>
            <a:xfrm rot="10800000">
              <a:off x="4484020" y="2077666"/>
              <a:ext cx="699900"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2017" name="Google Shape;2017;p72"/>
          <p:cNvGrpSpPr/>
          <p:nvPr/>
        </p:nvGrpSpPr>
        <p:grpSpPr>
          <a:xfrm>
            <a:off x="2299040" y="1788224"/>
            <a:ext cx="2184934" cy="2505283"/>
            <a:chOff x="2299040" y="1788224"/>
            <a:chExt cx="2184934" cy="2505283"/>
          </a:xfrm>
        </p:grpSpPr>
        <p:cxnSp>
          <p:nvCxnSpPr>
            <p:cNvPr id="2018" name="Google Shape;2018;p72"/>
            <p:cNvCxnSpPr>
              <a:stCxn id="1966" idx="1"/>
            </p:cNvCxnSpPr>
            <p:nvPr/>
          </p:nvCxnSpPr>
          <p:spPr>
            <a:xfrm rot="10800000">
              <a:off x="4243822" y="2292207"/>
              <a:ext cx="0" cy="2001300"/>
            </a:xfrm>
            <a:prstGeom prst="straightConnector1">
              <a:avLst/>
            </a:prstGeom>
            <a:noFill/>
            <a:ln cap="flat" cmpd="sng" w="19050">
              <a:solidFill>
                <a:srgbClr val="7F7F7F"/>
              </a:solidFill>
              <a:prstDash val="solid"/>
              <a:round/>
              <a:headEnd len="sm" w="sm" type="none"/>
              <a:tailEnd len="med" w="med" type="stealth"/>
            </a:ln>
          </p:spPr>
        </p:cxnSp>
        <p:cxnSp>
          <p:nvCxnSpPr>
            <p:cNvPr id="2019" name="Google Shape;2019;p72"/>
            <p:cNvCxnSpPr/>
            <p:nvPr/>
          </p:nvCxnSpPr>
          <p:spPr>
            <a:xfrm>
              <a:off x="2299040" y="1788224"/>
              <a:ext cx="1712562" cy="254415"/>
            </a:xfrm>
            <a:prstGeom prst="straightConnector1">
              <a:avLst/>
            </a:prstGeom>
            <a:noFill/>
            <a:ln cap="flat" cmpd="sng" w="19050">
              <a:solidFill>
                <a:srgbClr val="7F7F7F"/>
              </a:solidFill>
              <a:prstDash val="solid"/>
              <a:round/>
              <a:headEnd len="sm" w="sm" type="none"/>
              <a:tailEnd len="med" w="med" type="stealth"/>
            </a:ln>
          </p:spPr>
        </p:cxnSp>
        <p:sp>
          <p:nvSpPr>
            <p:cNvPr id="2016" name="Google Shape;2016;p72"/>
            <p:cNvSpPr txBox="1"/>
            <p:nvPr/>
          </p:nvSpPr>
          <p:spPr>
            <a:xfrm>
              <a:off x="4023744" y="1908389"/>
              <a:ext cx="460230"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20" name="Google Shape;2020;p72"/>
          <p:cNvGrpSpPr/>
          <p:nvPr/>
        </p:nvGrpSpPr>
        <p:grpSpPr>
          <a:xfrm>
            <a:off x="4003795" y="1222898"/>
            <a:ext cx="497549" cy="685491"/>
            <a:chOff x="4003795" y="1222898"/>
            <a:chExt cx="497549" cy="685491"/>
          </a:xfrm>
        </p:grpSpPr>
        <p:cxnSp>
          <p:nvCxnSpPr>
            <p:cNvPr id="2021" name="Google Shape;2021;p72"/>
            <p:cNvCxnSpPr>
              <a:stCxn id="2016" idx="0"/>
              <a:endCxn id="2022" idx="2"/>
            </p:cNvCxnSpPr>
            <p:nvPr/>
          </p:nvCxnSpPr>
          <p:spPr>
            <a:xfrm rot="10800000">
              <a:off x="4252659" y="1561589"/>
              <a:ext cx="1200" cy="346800"/>
            </a:xfrm>
            <a:prstGeom prst="straightConnector1">
              <a:avLst/>
            </a:prstGeom>
            <a:noFill/>
            <a:ln cap="flat" cmpd="sng" w="19050">
              <a:solidFill>
                <a:srgbClr val="7F7F7F"/>
              </a:solidFill>
              <a:prstDash val="solid"/>
              <a:round/>
              <a:headEnd len="sm" w="sm" type="none"/>
              <a:tailEnd len="med" w="med" type="stealth"/>
            </a:ln>
          </p:spPr>
        </p:cxnSp>
        <p:sp>
          <p:nvSpPr>
            <p:cNvPr id="2022" name="Google Shape;2022;p72"/>
            <p:cNvSpPr txBox="1"/>
            <p:nvPr/>
          </p:nvSpPr>
          <p:spPr>
            <a:xfrm>
              <a:off x="4003795" y="1222898"/>
              <a:ext cx="49754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i="1" sz="16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Google Shape;2028;p7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029" name="Google Shape;2029;p7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030" name="Google Shape;2030;p73"/>
          <p:cNvGrpSpPr/>
          <p:nvPr/>
        </p:nvGrpSpPr>
        <p:grpSpPr>
          <a:xfrm rot="5400000">
            <a:off x="735936" y="4559168"/>
            <a:ext cx="779512" cy="265728"/>
            <a:chOff x="6223414" y="4018641"/>
            <a:chExt cx="776477" cy="280329"/>
          </a:xfrm>
        </p:grpSpPr>
        <p:grpSp>
          <p:nvGrpSpPr>
            <p:cNvPr id="2031" name="Google Shape;2031;p73"/>
            <p:cNvGrpSpPr/>
            <p:nvPr/>
          </p:nvGrpSpPr>
          <p:grpSpPr>
            <a:xfrm rot="-5400000">
              <a:off x="6550278" y="3846238"/>
              <a:ext cx="112131" cy="616723"/>
              <a:chOff x="1883650" y="2468875"/>
              <a:chExt cx="153620" cy="844910"/>
            </a:xfrm>
          </p:grpSpPr>
          <p:sp>
            <p:nvSpPr>
              <p:cNvPr id="2032" name="Google Shape;2032;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Google Shape;2033;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Google Shape;2034;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Google Shape;2035;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6" name="Google Shape;2036;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37" name="Google Shape;2037;p73"/>
          <p:cNvCxnSpPr>
            <a:endCxn id="203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38" name="Google Shape;2038;p73"/>
          <p:cNvCxnSpPr>
            <a:stCxn id="203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039" name="Google Shape;2039;p7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040" name="Google Shape;2040;p73"/>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041" name="Google Shape;2041;p73"/>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042" name="Google Shape;2042;p73"/>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43" name="Google Shape;2043;p7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044" name="Google Shape;2044;p73"/>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045" name="Google Shape;2045;p73"/>
          <p:cNvGrpSpPr/>
          <p:nvPr/>
        </p:nvGrpSpPr>
        <p:grpSpPr>
          <a:xfrm rot="5400000">
            <a:off x="1343548" y="4553269"/>
            <a:ext cx="779512" cy="265728"/>
            <a:chOff x="6223414" y="4018641"/>
            <a:chExt cx="776477" cy="280329"/>
          </a:xfrm>
        </p:grpSpPr>
        <p:grpSp>
          <p:nvGrpSpPr>
            <p:cNvPr id="2046" name="Google Shape;2046;p73"/>
            <p:cNvGrpSpPr/>
            <p:nvPr/>
          </p:nvGrpSpPr>
          <p:grpSpPr>
            <a:xfrm rot="-5400000">
              <a:off x="6550278" y="3846238"/>
              <a:ext cx="112131" cy="616723"/>
              <a:chOff x="1883650" y="2468875"/>
              <a:chExt cx="153620" cy="844910"/>
            </a:xfrm>
          </p:grpSpPr>
          <p:sp>
            <p:nvSpPr>
              <p:cNvPr id="2047" name="Google Shape;2047;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Google Shape;2048;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Google Shape;2049;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Google Shape;2050;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1" name="Google Shape;2051;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52" name="Google Shape;2052;p73"/>
          <p:cNvCxnSpPr>
            <a:endCxn id="205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53" name="Google Shape;2053;p73"/>
          <p:cNvCxnSpPr>
            <a:stCxn id="205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54" name="Google Shape;2054;p73"/>
          <p:cNvGrpSpPr/>
          <p:nvPr/>
        </p:nvGrpSpPr>
        <p:grpSpPr>
          <a:xfrm rot="5400000">
            <a:off x="1938462" y="4553269"/>
            <a:ext cx="779512" cy="265728"/>
            <a:chOff x="6223414" y="4018641"/>
            <a:chExt cx="776477" cy="280329"/>
          </a:xfrm>
        </p:grpSpPr>
        <p:grpSp>
          <p:nvGrpSpPr>
            <p:cNvPr id="2055" name="Google Shape;2055;p73"/>
            <p:cNvGrpSpPr/>
            <p:nvPr/>
          </p:nvGrpSpPr>
          <p:grpSpPr>
            <a:xfrm rot="-5400000">
              <a:off x="6550278" y="3846238"/>
              <a:ext cx="112131" cy="616723"/>
              <a:chOff x="1883650" y="2468875"/>
              <a:chExt cx="153620" cy="844910"/>
            </a:xfrm>
          </p:grpSpPr>
          <p:sp>
            <p:nvSpPr>
              <p:cNvPr id="2056" name="Google Shape;2056;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Google Shape;2057;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Google Shape;2058;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Google Shape;2059;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0" name="Google Shape;2060;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61" name="Google Shape;2061;p73"/>
          <p:cNvCxnSpPr>
            <a:endCxn id="206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62" name="Google Shape;2062;p73"/>
          <p:cNvCxnSpPr>
            <a:stCxn id="206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63" name="Google Shape;2063;p73"/>
          <p:cNvGrpSpPr/>
          <p:nvPr/>
        </p:nvGrpSpPr>
        <p:grpSpPr>
          <a:xfrm rot="5400000">
            <a:off x="2548883" y="4550399"/>
            <a:ext cx="779512" cy="265728"/>
            <a:chOff x="6223414" y="4018641"/>
            <a:chExt cx="776477" cy="280329"/>
          </a:xfrm>
        </p:grpSpPr>
        <p:grpSp>
          <p:nvGrpSpPr>
            <p:cNvPr id="2064" name="Google Shape;2064;p73"/>
            <p:cNvGrpSpPr/>
            <p:nvPr/>
          </p:nvGrpSpPr>
          <p:grpSpPr>
            <a:xfrm rot="-5400000">
              <a:off x="6550278" y="3846238"/>
              <a:ext cx="112131" cy="616723"/>
              <a:chOff x="1883650" y="2468875"/>
              <a:chExt cx="153620" cy="844910"/>
            </a:xfrm>
          </p:grpSpPr>
          <p:sp>
            <p:nvSpPr>
              <p:cNvPr id="2065" name="Google Shape;2065;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Google Shape;2066;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Google Shape;2067;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Google Shape;2068;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9" name="Google Shape;2069;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0" name="Google Shape;2070;p73"/>
          <p:cNvCxnSpPr>
            <a:endCxn id="206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71" name="Google Shape;2071;p73"/>
          <p:cNvCxnSpPr>
            <a:stCxn id="2069" idx="0"/>
            <a:endCxn id="207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073" name="Google Shape;2073;p73"/>
          <p:cNvGrpSpPr/>
          <p:nvPr/>
        </p:nvGrpSpPr>
        <p:grpSpPr>
          <a:xfrm rot="5400000">
            <a:off x="3854066" y="4550399"/>
            <a:ext cx="779512" cy="265728"/>
            <a:chOff x="6223414" y="4018641"/>
            <a:chExt cx="776477" cy="280329"/>
          </a:xfrm>
        </p:grpSpPr>
        <p:grpSp>
          <p:nvGrpSpPr>
            <p:cNvPr id="2074" name="Google Shape;2074;p73"/>
            <p:cNvGrpSpPr/>
            <p:nvPr/>
          </p:nvGrpSpPr>
          <p:grpSpPr>
            <a:xfrm rot="-5400000">
              <a:off x="6550278" y="3846238"/>
              <a:ext cx="112131" cy="616723"/>
              <a:chOff x="1883650" y="2468875"/>
              <a:chExt cx="153620" cy="844910"/>
            </a:xfrm>
          </p:grpSpPr>
          <p:sp>
            <p:nvSpPr>
              <p:cNvPr id="2075" name="Google Shape;2075;p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Google Shape;2076;p7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Google Shape;2077;p7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Google Shape;2078;p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2" name="Google Shape;2072;p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9" name="Google Shape;2079;p73"/>
          <p:cNvCxnSpPr>
            <a:endCxn id="207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80" name="Google Shape;2080;p73"/>
          <p:cNvCxnSpPr>
            <a:stCxn id="2072"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081" name="Google Shape;2081;p73"/>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082" name="Google Shape;2082;p73"/>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83" name="Google Shape;2083;p73"/>
          <p:cNvCxnSpPr>
            <a:stCxn id="2036" idx="1"/>
            <a:endCxn id="20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085" name="Google Shape;2085;p73"/>
          <p:cNvCxnSpPr>
            <a:stCxn id="2051" idx="1"/>
            <a:endCxn id="20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087" name="Google Shape;2087;p73"/>
          <p:cNvCxnSpPr>
            <a:stCxn id="2060" idx="1"/>
            <a:endCxn id="20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089" name="Google Shape;2089;p73"/>
          <p:cNvCxnSpPr>
            <a:stCxn id="2069" idx="1"/>
            <a:endCxn id="20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084" name="Google Shape;2084;p73"/>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Google Shape;2086;p73"/>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Google Shape;2088;p73"/>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Google Shape;2090;p73"/>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1" name="Google Shape;2091;p73"/>
          <p:cNvCxnSpPr>
            <a:stCxn id="2092" idx="1"/>
            <a:endCxn id="2090" idx="4"/>
          </p:cNvCxnSpPr>
          <p:nvPr/>
        </p:nvCxnSpPr>
        <p:spPr>
          <a:xfrm rot="10800000">
            <a:off x="3002125" y="3574407"/>
            <a:ext cx="1838700" cy="719100"/>
          </a:xfrm>
          <a:prstGeom prst="straightConnector1">
            <a:avLst/>
          </a:prstGeom>
          <a:noFill/>
          <a:ln cap="flat" cmpd="sng" w="19050">
            <a:solidFill>
              <a:srgbClr val="7F7F7F"/>
            </a:solidFill>
            <a:prstDash val="solid"/>
            <a:round/>
            <a:headEnd len="sm" w="sm" type="none"/>
            <a:tailEnd len="med" w="med" type="stealth"/>
          </a:ln>
        </p:spPr>
      </p:cxnSp>
      <p:cxnSp>
        <p:nvCxnSpPr>
          <p:cNvPr id="2093" name="Google Shape;2093;p73"/>
          <p:cNvCxnSpPr>
            <a:stCxn id="2092" idx="1"/>
            <a:endCxn id="2088" idx="4"/>
          </p:cNvCxnSpPr>
          <p:nvPr/>
        </p:nvCxnSpPr>
        <p:spPr>
          <a:xfrm rot="10800000">
            <a:off x="2397625" y="3574407"/>
            <a:ext cx="2443200" cy="719100"/>
          </a:xfrm>
          <a:prstGeom prst="straightConnector1">
            <a:avLst/>
          </a:prstGeom>
          <a:noFill/>
          <a:ln cap="flat" cmpd="sng" w="19050">
            <a:solidFill>
              <a:srgbClr val="7F7F7F"/>
            </a:solidFill>
            <a:prstDash val="solid"/>
            <a:round/>
            <a:headEnd len="sm" w="sm" type="none"/>
            <a:tailEnd len="med" w="med" type="stealth"/>
          </a:ln>
        </p:spPr>
      </p:cxnSp>
      <p:cxnSp>
        <p:nvCxnSpPr>
          <p:cNvPr id="2094" name="Google Shape;2094;p73"/>
          <p:cNvCxnSpPr>
            <a:stCxn id="2092" idx="1"/>
            <a:endCxn id="2086" idx="3"/>
          </p:cNvCxnSpPr>
          <p:nvPr/>
        </p:nvCxnSpPr>
        <p:spPr>
          <a:xfrm rot="10800000">
            <a:off x="1776925" y="3611907"/>
            <a:ext cx="3063900" cy="681600"/>
          </a:xfrm>
          <a:prstGeom prst="straightConnector1">
            <a:avLst/>
          </a:prstGeom>
          <a:noFill/>
          <a:ln cap="flat" cmpd="sng" w="19050">
            <a:solidFill>
              <a:srgbClr val="7F7F7F"/>
            </a:solidFill>
            <a:prstDash val="solid"/>
            <a:round/>
            <a:headEnd len="sm" w="sm" type="none"/>
            <a:tailEnd len="med" w="med" type="stealth"/>
          </a:ln>
        </p:spPr>
      </p:cxnSp>
      <p:cxnSp>
        <p:nvCxnSpPr>
          <p:cNvPr id="2095" name="Google Shape;2095;p73"/>
          <p:cNvCxnSpPr>
            <a:stCxn id="2092" idx="1"/>
            <a:endCxn id="2084" idx="3"/>
          </p:cNvCxnSpPr>
          <p:nvPr/>
        </p:nvCxnSpPr>
        <p:spPr>
          <a:xfrm rot="10800000">
            <a:off x="1172425" y="3611907"/>
            <a:ext cx="3668400" cy="681600"/>
          </a:xfrm>
          <a:prstGeom prst="straightConnector1">
            <a:avLst/>
          </a:prstGeom>
          <a:noFill/>
          <a:ln cap="flat" cmpd="sng" w="19050">
            <a:solidFill>
              <a:srgbClr val="7F7F7F"/>
            </a:solidFill>
            <a:prstDash val="solid"/>
            <a:round/>
            <a:headEnd len="sm" w="sm" type="none"/>
            <a:tailEnd len="med" w="med" type="stealth"/>
          </a:ln>
        </p:spPr>
      </p:cxnSp>
      <p:sp>
        <p:nvSpPr>
          <p:cNvPr id="2096" name="Google Shape;2096;p7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97" name="Google Shape;2097;p73"/>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98" name="Google Shape;2098;p7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099" name="Google Shape;2099;p73"/>
          <p:cNvGrpSpPr/>
          <p:nvPr/>
        </p:nvGrpSpPr>
        <p:grpSpPr>
          <a:xfrm rot="5400000">
            <a:off x="4451069" y="4550399"/>
            <a:ext cx="779512" cy="265728"/>
            <a:chOff x="6223414" y="4018641"/>
            <a:chExt cx="776477" cy="280329"/>
          </a:xfrm>
        </p:grpSpPr>
        <p:grpSp>
          <p:nvGrpSpPr>
            <p:cNvPr id="2100" name="Google Shape;2100;p73"/>
            <p:cNvGrpSpPr/>
            <p:nvPr/>
          </p:nvGrpSpPr>
          <p:grpSpPr>
            <a:xfrm rot="-5400000">
              <a:off x="6550278" y="3846238"/>
              <a:ext cx="112131" cy="616723"/>
              <a:chOff x="1883650" y="2468875"/>
              <a:chExt cx="153620" cy="844910"/>
            </a:xfrm>
          </p:grpSpPr>
          <p:sp>
            <p:nvSpPr>
              <p:cNvPr id="2101" name="Google Shape;2101;p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Google Shape;2102;p7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Google Shape;2103;p7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Google Shape;2104;p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2" name="Google Shape;2092;p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05" name="Google Shape;2105;p73"/>
          <p:cNvCxnSpPr>
            <a:endCxn id="209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06" name="Google Shape;2106;p73"/>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107" name="Google Shape;2107;p73"/>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8" name="Google Shape;2108;p73"/>
          <p:cNvSpPr/>
          <p:nvPr/>
        </p:nvSpPr>
        <p:spPr>
          <a:xfrm>
            <a:off x="1670682" y="2246943"/>
            <a:ext cx="136163" cy="512117"/>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9" name="Google Shape;2109;p73"/>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0" name="Google Shape;2110;p73"/>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1" name="Google Shape;2111;p73"/>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112" name="Google Shape;2112;p73"/>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113" name="Google Shape;2113;p73"/>
          <p:cNvCxnSpPr>
            <a:endCxn id="2107"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114" name="Google Shape;2114;p73"/>
          <p:cNvCxnSpPr>
            <a:endCxn id="2108"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2115" name="Google Shape;2115;p73"/>
          <p:cNvCxnSpPr>
            <a:endCxn id="2109"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2116" name="Google Shape;2116;p73"/>
          <p:cNvCxnSpPr>
            <a:endCxn id="2110"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cxnSp>
        <p:nvCxnSpPr>
          <p:cNvPr id="2117" name="Google Shape;2117;p73"/>
          <p:cNvCxnSpPr>
            <a:stCxn id="2107" idx="0"/>
            <a:endCxn id="2118"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119" name="Google Shape;2119;p73"/>
          <p:cNvCxnSpPr>
            <a:stCxn id="2108" idx="0"/>
            <a:endCxn id="2118" idx="3"/>
          </p:cNvCxnSpPr>
          <p:nvPr/>
        </p:nvCxnSpPr>
        <p:spPr>
          <a:xfrm flipH="1" rot="10800000">
            <a:off x="1738764" y="1884543"/>
            <a:ext cx="419400" cy="362400"/>
          </a:xfrm>
          <a:prstGeom prst="straightConnector1">
            <a:avLst/>
          </a:prstGeom>
          <a:noFill/>
          <a:ln cap="flat" cmpd="sng" w="19050">
            <a:solidFill>
              <a:srgbClr val="7F7F7F"/>
            </a:solidFill>
            <a:prstDash val="dot"/>
            <a:round/>
            <a:headEnd len="sm" w="sm" type="none"/>
            <a:tailEnd len="med" w="med" type="stealth"/>
          </a:ln>
        </p:spPr>
      </p:cxnSp>
      <p:cxnSp>
        <p:nvCxnSpPr>
          <p:cNvPr id="2120" name="Google Shape;2120;p73"/>
          <p:cNvCxnSpPr>
            <a:stCxn id="2109" idx="0"/>
            <a:endCxn id="2118"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121" name="Google Shape;2121;p73"/>
          <p:cNvCxnSpPr>
            <a:stCxn id="2110" idx="0"/>
            <a:endCxn id="2118"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122" name="Google Shape;2122;p73"/>
          <p:cNvGrpSpPr/>
          <p:nvPr/>
        </p:nvGrpSpPr>
        <p:grpSpPr>
          <a:xfrm rot="5400000">
            <a:off x="1768445" y="1361999"/>
            <a:ext cx="779512" cy="265728"/>
            <a:chOff x="6223414" y="4018641"/>
            <a:chExt cx="776477" cy="280329"/>
          </a:xfrm>
        </p:grpSpPr>
        <p:grpSp>
          <p:nvGrpSpPr>
            <p:cNvPr id="2123" name="Google Shape;2123;p73"/>
            <p:cNvGrpSpPr/>
            <p:nvPr/>
          </p:nvGrpSpPr>
          <p:grpSpPr>
            <a:xfrm rot="-5400000">
              <a:off x="6550278" y="3846238"/>
              <a:ext cx="112131" cy="616723"/>
              <a:chOff x="1883650" y="2468875"/>
              <a:chExt cx="153620" cy="844910"/>
            </a:xfrm>
          </p:grpSpPr>
          <p:sp>
            <p:nvSpPr>
              <p:cNvPr id="2124" name="Google Shape;2124;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Google Shape;2125;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Google Shape;2126;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Google Shape;2127;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8" name="Google Shape;2118;p73"/>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28" name="Google Shape;2128;p7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129" name="Google Shape;2129;p73"/>
          <p:cNvCxnSpPr>
            <a:endCxn id="2130" idx="1"/>
          </p:cNvCxnSpPr>
          <p:nvPr/>
        </p:nvCxnSpPr>
        <p:spPr>
          <a:xfrm>
            <a:off x="2299171" y="1788157"/>
            <a:ext cx="2309700" cy="289800"/>
          </a:xfrm>
          <a:prstGeom prst="straightConnector1">
            <a:avLst/>
          </a:prstGeom>
          <a:noFill/>
          <a:ln cap="flat" cmpd="sng" w="19050">
            <a:solidFill>
              <a:srgbClr val="7F7F7F"/>
            </a:solidFill>
            <a:prstDash val="solid"/>
            <a:round/>
            <a:headEnd len="sm" w="sm" type="none"/>
            <a:tailEnd len="med" w="med" type="stealth"/>
          </a:ln>
        </p:spPr>
      </p:cxnSp>
      <p:cxnSp>
        <p:nvCxnSpPr>
          <p:cNvPr id="2131" name="Google Shape;2131;p73"/>
          <p:cNvCxnSpPr>
            <a:stCxn id="2092" idx="1"/>
            <a:endCxn id="2130"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130" name="Google Shape;2130;p73"/>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132" name="Google Shape;2132;p73"/>
          <p:cNvCxnSpPr>
            <a:stCxn id="2130" idx="0"/>
            <a:endCxn id="2133"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133" name="Google Shape;2133;p73"/>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i="1" sz="16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7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140" name="Google Shape;2140;p7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141" name="Google Shape;2141;p74"/>
          <p:cNvGrpSpPr/>
          <p:nvPr/>
        </p:nvGrpSpPr>
        <p:grpSpPr>
          <a:xfrm rot="5400000">
            <a:off x="735936" y="4559168"/>
            <a:ext cx="779512" cy="265728"/>
            <a:chOff x="6223414" y="4018641"/>
            <a:chExt cx="776477" cy="280329"/>
          </a:xfrm>
        </p:grpSpPr>
        <p:grpSp>
          <p:nvGrpSpPr>
            <p:cNvPr id="2142" name="Google Shape;2142;p74"/>
            <p:cNvGrpSpPr/>
            <p:nvPr/>
          </p:nvGrpSpPr>
          <p:grpSpPr>
            <a:xfrm rot="-5400000">
              <a:off x="6550278" y="3846238"/>
              <a:ext cx="112131" cy="616723"/>
              <a:chOff x="1883650" y="2468875"/>
              <a:chExt cx="153620" cy="844910"/>
            </a:xfrm>
          </p:grpSpPr>
          <p:sp>
            <p:nvSpPr>
              <p:cNvPr id="2143" name="Google Shape;2143;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Google Shape;2144;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Google Shape;2145;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Google Shape;2146;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7" name="Google Shape;2147;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48" name="Google Shape;2148;p74"/>
          <p:cNvCxnSpPr>
            <a:endCxn id="2147"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49" name="Google Shape;2149;p74"/>
          <p:cNvCxnSpPr>
            <a:stCxn id="2147"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150" name="Google Shape;2150;p74"/>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151" name="Google Shape;2151;p7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152" name="Google Shape;2152;p74"/>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153" name="Google Shape;2153;p74"/>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154" name="Google Shape;2154;p74"/>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155" name="Google Shape;2155;p7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156" name="Google Shape;2156;p74"/>
          <p:cNvGrpSpPr/>
          <p:nvPr/>
        </p:nvGrpSpPr>
        <p:grpSpPr>
          <a:xfrm rot="5400000">
            <a:off x="1343548" y="4553269"/>
            <a:ext cx="779512" cy="265728"/>
            <a:chOff x="6223414" y="4018641"/>
            <a:chExt cx="776477" cy="280329"/>
          </a:xfrm>
        </p:grpSpPr>
        <p:grpSp>
          <p:nvGrpSpPr>
            <p:cNvPr id="2157" name="Google Shape;2157;p74"/>
            <p:cNvGrpSpPr/>
            <p:nvPr/>
          </p:nvGrpSpPr>
          <p:grpSpPr>
            <a:xfrm rot="-5400000">
              <a:off x="6550278" y="3846238"/>
              <a:ext cx="112131" cy="616723"/>
              <a:chOff x="1883650" y="2468875"/>
              <a:chExt cx="153620" cy="844910"/>
            </a:xfrm>
          </p:grpSpPr>
          <p:sp>
            <p:nvSpPr>
              <p:cNvPr id="2158" name="Google Shape;2158;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Google Shape;2159;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Google Shape;2160;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Google Shape;2161;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2" name="Google Shape;2162;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63" name="Google Shape;2163;p74"/>
          <p:cNvCxnSpPr>
            <a:endCxn id="2162"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64" name="Google Shape;2164;p74"/>
          <p:cNvCxnSpPr>
            <a:stCxn id="2162"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65" name="Google Shape;2165;p74"/>
          <p:cNvGrpSpPr/>
          <p:nvPr/>
        </p:nvGrpSpPr>
        <p:grpSpPr>
          <a:xfrm rot="5400000">
            <a:off x="1938462" y="4553269"/>
            <a:ext cx="779512" cy="265728"/>
            <a:chOff x="6223414" y="4018641"/>
            <a:chExt cx="776477" cy="280329"/>
          </a:xfrm>
        </p:grpSpPr>
        <p:grpSp>
          <p:nvGrpSpPr>
            <p:cNvPr id="2166" name="Google Shape;2166;p74"/>
            <p:cNvGrpSpPr/>
            <p:nvPr/>
          </p:nvGrpSpPr>
          <p:grpSpPr>
            <a:xfrm rot="-5400000">
              <a:off x="6550278" y="3846238"/>
              <a:ext cx="112131" cy="616723"/>
              <a:chOff x="1883650" y="2468875"/>
              <a:chExt cx="153620" cy="844910"/>
            </a:xfrm>
          </p:grpSpPr>
          <p:sp>
            <p:nvSpPr>
              <p:cNvPr id="2167" name="Google Shape;2167;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Google Shape;2168;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Google Shape;2169;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Google Shape;2170;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Google Shape;2171;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72" name="Google Shape;2172;p74"/>
          <p:cNvCxnSpPr>
            <a:endCxn id="2171"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73" name="Google Shape;2173;p74"/>
          <p:cNvCxnSpPr>
            <a:stCxn id="2171"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74" name="Google Shape;2174;p74"/>
          <p:cNvGrpSpPr/>
          <p:nvPr/>
        </p:nvGrpSpPr>
        <p:grpSpPr>
          <a:xfrm rot="5400000">
            <a:off x="2548883" y="4550399"/>
            <a:ext cx="779512" cy="265728"/>
            <a:chOff x="6223414" y="4018641"/>
            <a:chExt cx="776477" cy="280329"/>
          </a:xfrm>
        </p:grpSpPr>
        <p:grpSp>
          <p:nvGrpSpPr>
            <p:cNvPr id="2175" name="Google Shape;2175;p74"/>
            <p:cNvGrpSpPr/>
            <p:nvPr/>
          </p:nvGrpSpPr>
          <p:grpSpPr>
            <a:xfrm rot="-5400000">
              <a:off x="6550278" y="3846238"/>
              <a:ext cx="112131" cy="616723"/>
              <a:chOff x="1883650" y="2468875"/>
              <a:chExt cx="153620" cy="844910"/>
            </a:xfrm>
          </p:grpSpPr>
          <p:sp>
            <p:nvSpPr>
              <p:cNvPr id="2176" name="Google Shape;2176;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Google Shape;2177;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Google Shape;2178;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Google Shape;2179;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0" name="Google Shape;2180;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81" name="Google Shape;2181;p74"/>
          <p:cNvCxnSpPr>
            <a:endCxn id="2180"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82" name="Google Shape;2182;p74"/>
          <p:cNvCxnSpPr>
            <a:stCxn id="2180" idx="0"/>
            <a:endCxn id="2183"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184" name="Google Shape;2184;p74"/>
          <p:cNvGrpSpPr/>
          <p:nvPr/>
        </p:nvGrpSpPr>
        <p:grpSpPr>
          <a:xfrm rot="5400000">
            <a:off x="3854066" y="4550399"/>
            <a:ext cx="779512" cy="265728"/>
            <a:chOff x="6223414" y="4018641"/>
            <a:chExt cx="776477" cy="280329"/>
          </a:xfrm>
        </p:grpSpPr>
        <p:grpSp>
          <p:nvGrpSpPr>
            <p:cNvPr id="2185" name="Google Shape;2185;p74"/>
            <p:cNvGrpSpPr/>
            <p:nvPr/>
          </p:nvGrpSpPr>
          <p:grpSpPr>
            <a:xfrm rot="-5400000">
              <a:off x="6550278" y="3846238"/>
              <a:ext cx="112131" cy="616723"/>
              <a:chOff x="1883650" y="2468875"/>
              <a:chExt cx="153620" cy="844910"/>
            </a:xfrm>
          </p:grpSpPr>
          <p:sp>
            <p:nvSpPr>
              <p:cNvPr id="2186" name="Google Shape;2186;p7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Google Shape;2187;p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Google Shape;2188;p7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Google Shape;2189;p7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3" name="Google Shape;2183;p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0" name="Google Shape;2190;p74"/>
          <p:cNvCxnSpPr>
            <a:endCxn id="2183"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91" name="Google Shape;2191;p74"/>
          <p:cNvCxnSpPr>
            <a:stCxn id="2183"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192" name="Google Shape;2192;p7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193" name="Google Shape;2193;p74"/>
          <p:cNvCxnSpPr>
            <a:stCxn id="2147" idx="1"/>
            <a:endCxn id="219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195" name="Google Shape;2195;p74"/>
          <p:cNvCxnSpPr>
            <a:stCxn id="2162" idx="1"/>
            <a:endCxn id="219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197" name="Google Shape;2197;p74"/>
          <p:cNvCxnSpPr>
            <a:stCxn id="2171" idx="1"/>
            <a:endCxn id="219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199" name="Google Shape;2199;p74"/>
          <p:cNvCxnSpPr>
            <a:stCxn id="2180" idx="1"/>
            <a:endCxn id="220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194" name="Google Shape;2194;p7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Google Shape;2196;p74"/>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Google Shape;2198;p74"/>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Google Shape;2200;p74"/>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1" name="Google Shape;2201;p74"/>
          <p:cNvCxnSpPr>
            <a:stCxn id="2202" idx="1"/>
            <a:endCxn id="2200" idx="4"/>
          </p:cNvCxnSpPr>
          <p:nvPr/>
        </p:nvCxnSpPr>
        <p:spPr>
          <a:xfrm rot="10800000">
            <a:off x="3002061" y="3574207"/>
            <a:ext cx="2450700" cy="715200"/>
          </a:xfrm>
          <a:prstGeom prst="straightConnector1">
            <a:avLst/>
          </a:prstGeom>
          <a:noFill/>
          <a:ln cap="flat" cmpd="sng" w="19050">
            <a:solidFill>
              <a:srgbClr val="7F7F7F"/>
            </a:solidFill>
            <a:prstDash val="solid"/>
            <a:round/>
            <a:headEnd len="sm" w="sm" type="none"/>
            <a:tailEnd len="med" w="med" type="stealth"/>
          </a:ln>
        </p:spPr>
      </p:cxnSp>
      <p:cxnSp>
        <p:nvCxnSpPr>
          <p:cNvPr id="2203" name="Google Shape;2203;p74"/>
          <p:cNvCxnSpPr>
            <a:stCxn id="2202" idx="1"/>
            <a:endCxn id="2198" idx="4"/>
          </p:cNvCxnSpPr>
          <p:nvPr/>
        </p:nvCxnSpPr>
        <p:spPr>
          <a:xfrm rot="10800000">
            <a:off x="2397561" y="3574207"/>
            <a:ext cx="3055200" cy="715200"/>
          </a:xfrm>
          <a:prstGeom prst="straightConnector1">
            <a:avLst/>
          </a:prstGeom>
          <a:noFill/>
          <a:ln cap="flat" cmpd="sng" w="19050">
            <a:solidFill>
              <a:srgbClr val="7F7F7F"/>
            </a:solidFill>
            <a:prstDash val="solid"/>
            <a:round/>
            <a:headEnd len="sm" w="sm" type="none"/>
            <a:tailEnd len="med" w="med" type="stealth"/>
          </a:ln>
        </p:spPr>
      </p:cxnSp>
      <p:cxnSp>
        <p:nvCxnSpPr>
          <p:cNvPr id="2204" name="Google Shape;2204;p74"/>
          <p:cNvCxnSpPr>
            <a:stCxn id="2202" idx="1"/>
            <a:endCxn id="2196" idx="3"/>
          </p:cNvCxnSpPr>
          <p:nvPr/>
        </p:nvCxnSpPr>
        <p:spPr>
          <a:xfrm rot="10800000">
            <a:off x="1776861" y="3611707"/>
            <a:ext cx="3675900" cy="677700"/>
          </a:xfrm>
          <a:prstGeom prst="straightConnector1">
            <a:avLst/>
          </a:prstGeom>
          <a:noFill/>
          <a:ln cap="flat" cmpd="sng" w="19050">
            <a:solidFill>
              <a:srgbClr val="7F7F7F"/>
            </a:solidFill>
            <a:prstDash val="solid"/>
            <a:round/>
            <a:headEnd len="sm" w="sm" type="none"/>
            <a:tailEnd len="med" w="med" type="stealth"/>
          </a:ln>
        </p:spPr>
      </p:cxnSp>
      <p:cxnSp>
        <p:nvCxnSpPr>
          <p:cNvPr id="2205" name="Google Shape;2205;p74"/>
          <p:cNvCxnSpPr>
            <a:stCxn id="2202" idx="1"/>
            <a:endCxn id="2194" idx="3"/>
          </p:cNvCxnSpPr>
          <p:nvPr/>
        </p:nvCxnSpPr>
        <p:spPr>
          <a:xfrm rot="10800000">
            <a:off x="1172361" y="3611707"/>
            <a:ext cx="4280400" cy="677700"/>
          </a:xfrm>
          <a:prstGeom prst="straightConnector1">
            <a:avLst/>
          </a:prstGeom>
          <a:noFill/>
          <a:ln cap="flat" cmpd="sng" w="19050">
            <a:solidFill>
              <a:srgbClr val="7F7F7F"/>
            </a:solidFill>
            <a:prstDash val="solid"/>
            <a:round/>
            <a:headEnd len="sm" w="sm" type="none"/>
            <a:tailEnd len="med" w="med" type="stealth"/>
          </a:ln>
        </p:spPr>
      </p:cxnSp>
      <p:sp>
        <p:nvSpPr>
          <p:cNvPr id="2206" name="Google Shape;2206;p74"/>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207" name="Google Shape;2207;p7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08" name="Google Shape;2208;p74"/>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209" name="Google Shape;2209;p74"/>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0" name="Google Shape;2210;p74"/>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1" name="Google Shape;2211;p74"/>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2" name="Google Shape;2212;p74"/>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3" name="Google Shape;2213;p74"/>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214" name="Google Shape;2214;p74"/>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15" name="Google Shape;2215;p74"/>
          <p:cNvCxnSpPr>
            <a:endCxn id="2209"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216" name="Google Shape;2216;p74"/>
          <p:cNvCxnSpPr>
            <a:endCxn id="2210"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217" name="Google Shape;2217;p74"/>
          <p:cNvCxnSpPr>
            <a:endCxn id="2211"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218" name="Google Shape;2218;p74"/>
          <p:cNvCxnSpPr>
            <a:endCxn id="2212"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219" name="Google Shape;2219;p74"/>
          <p:cNvCxnSpPr>
            <a:stCxn id="2209" idx="0"/>
            <a:endCxn id="2220"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221" name="Google Shape;2221;p74"/>
          <p:cNvCxnSpPr>
            <a:stCxn id="2210" idx="0"/>
            <a:endCxn id="2220"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222" name="Google Shape;2222;p74"/>
          <p:cNvCxnSpPr>
            <a:stCxn id="2211" idx="0"/>
            <a:endCxn id="2220"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223" name="Google Shape;2223;p74"/>
          <p:cNvCxnSpPr>
            <a:stCxn id="2212" idx="0"/>
            <a:endCxn id="2220"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224" name="Google Shape;2224;p74"/>
          <p:cNvGrpSpPr/>
          <p:nvPr/>
        </p:nvGrpSpPr>
        <p:grpSpPr>
          <a:xfrm rot="5400000">
            <a:off x="1768445" y="1361999"/>
            <a:ext cx="779512" cy="265728"/>
            <a:chOff x="6223414" y="4018641"/>
            <a:chExt cx="776477" cy="280329"/>
          </a:xfrm>
        </p:grpSpPr>
        <p:grpSp>
          <p:nvGrpSpPr>
            <p:cNvPr id="2225" name="Google Shape;2225;p74"/>
            <p:cNvGrpSpPr/>
            <p:nvPr/>
          </p:nvGrpSpPr>
          <p:grpSpPr>
            <a:xfrm rot="-5400000">
              <a:off x="6550278" y="3846238"/>
              <a:ext cx="112131" cy="616723"/>
              <a:chOff x="1883650" y="2468875"/>
              <a:chExt cx="153620" cy="844910"/>
            </a:xfrm>
          </p:grpSpPr>
          <p:sp>
            <p:nvSpPr>
              <p:cNvPr id="2226" name="Google Shape;2226;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Google Shape;2227;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Google Shape;2228;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Google Shape;2229;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0" name="Google Shape;2220;p74"/>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0" name="Google Shape;2230;p74"/>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231" name="Google Shape;2231;p74"/>
          <p:cNvCxnSpPr>
            <a:endCxn id="2232" idx="1"/>
          </p:cNvCxnSpPr>
          <p:nvPr/>
        </p:nvCxnSpPr>
        <p:spPr>
          <a:xfrm>
            <a:off x="2299107" y="1788257"/>
            <a:ext cx="2921700" cy="285600"/>
          </a:xfrm>
          <a:prstGeom prst="straightConnector1">
            <a:avLst/>
          </a:prstGeom>
          <a:noFill/>
          <a:ln cap="flat" cmpd="sng" w="19050">
            <a:solidFill>
              <a:srgbClr val="7F7F7F"/>
            </a:solidFill>
            <a:prstDash val="solid"/>
            <a:round/>
            <a:headEnd len="sm" w="sm" type="none"/>
            <a:tailEnd len="med" w="med" type="stealth"/>
          </a:ln>
        </p:spPr>
      </p:cxnSp>
      <p:grpSp>
        <p:nvGrpSpPr>
          <p:cNvPr id="2233" name="Google Shape;2233;p74"/>
          <p:cNvGrpSpPr/>
          <p:nvPr/>
        </p:nvGrpSpPr>
        <p:grpSpPr>
          <a:xfrm>
            <a:off x="4383340" y="4293507"/>
            <a:ext cx="935049" cy="1738265"/>
            <a:chOff x="4383340" y="4293507"/>
            <a:chExt cx="935049" cy="1738265"/>
          </a:xfrm>
        </p:grpSpPr>
        <p:sp>
          <p:nvSpPr>
            <p:cNvPr id="2234" name="Google Shape;2234;p7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235" name="Google Shape;2235;p74"/>
            <p:cNvGrpSpPr/>
            <p:nvPr/>
          </p:nvGrpSpPr>
          <p:grpSpPr>
            <a:xfrm>
              <a:off x="4707961" y="4293507"/>
              <a:ext cx="610428" cy="1389112"/>
              <a:chOff x="4707961" y="4293507"/>
              <a:chExt cx="610428" cy="1389112"/>
            </a:xfrm>
          </p:grpSpPr>
          <p:grpSp>
            <p:nvGrpSpPr>
              <p:cNvPr id="2236" name="Google Shape;2236;p74"/>
              <p:cNvGrpSpPr/>
              <p:nvPr/>
            </p:nvGrpSpPr>
            <p:grpSpPr>
              <a:xfrm rot="5400000">
                <a:off x="4451069" y="4550399"/>
                <a:ext cx="779512" cy="265728"/>
                <a:chOff x="6223414" y="4018641"/>
                <a:chExt cx="776477" cy="280329"/>
              </a:xfrm>
            </p:grpSpPr>
            <p:grpSp>
              <p:nvGrpSpPr>
                <p:cNvPr id="2237" name="Google Shape;2237;p74"/>
                <p:cNvGrpSpPr/>
                <p:nvPr/>
              </p:nvGrpSpPr>
              <p:grpSpPr>
                <a:xfrm rot="-5400000">
                  <a:off x="6550278" y="3846238"/>
                  <a:ext cx="112131" cy="616723"/>
                  <a:chOff x="1883650" y="2468875"/>
                  <a:chExt cx="153620" cy="844910"/>
                </a:xfrm>
              </p:grpSpPr>
              <p:sp>
                <p:nvSpPr>
                  <p:cNvPr id="2238" name="Google Shape;2238;p7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Google Shape;2239;p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Google Shape;2240;p7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Google Shape;2241;p7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2" name="Google Shape;2242;p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43" name="Google Shape;2243;p74"/>
              <p:cNvCxnSpPr>
                <a:endCxn id="224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44" name="Google Shape;2244;p74"/>
              <p:cNvCxnSpPr>
                <a:stCxn id="2242"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245" name="Google Shape;2245;p74"/>
          <p:cNvGrpSpPr/>
          <p:nvPr/>
        </p:nvGrpSpPr>
        <p:grpSpPr>
          <a:xfrm>
            <a:off x="4995276" y="1218798"/>
            <a:ext cx="935044" cy="4808874"/>
            <a:chOff x="4383340" y="1222898"/>
            <a:chExt cx="935044" cy="4808874"/>
          </a:xfrm>
        </p:grpSpPr>
        <p:sp>
          <p:nvSpPr>
            <p:cNvPr id="2246" name="Google Shape;2246;p7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247" name="Google Shape;2247;p74"/>
            <p:cNvGrpSpPr/>
            <p:nvPr/>
          </p:nvGrpSpPr>
          <p:grpSpPr>
            <a:xfrm>
              <a:off x="4457166" y="1222898"/>
              <a:ext cx="754212" cy="4459721"/>
              <a:chOff x="4457166" y="1222898"/>
              <a:chExt cx="754212" cy="4459721"/>
            </a:xfrm>
          </p:grpSpPr>
          <p:grpSp>
            <p:nvGrpSpPr>
              <p:cNvPr id="2248" name="Google Shape;2248;p74"/>
              <p:cNvGrpSpPr/>
              <p:nvPr/>
            </p:nvGrpSpPr>
            <p:grpSpPr>
              <a:xfrm rot="5400000">
                <a:off x="4451069" y="4550399"/>
                <a:ext cx="779512" cy="265728"/>
                <a:chOff x="6223414" y="4018641"/>
                <a:chExt cx="776477" cy="280329"/>
              </a:xfrm>
            </p:grpSpPr>
            <p:grpSp>
              <p:nvGrpSpPr>
                <p:cNvPr id="2249" name="Google Shape;2249;p74"/>
                <p:cNvGrpSpPr/>
                <p:nvPr/>
              </p:nvGrpSpPr>
              <p:grpSpPr>
                <a:xfrm rot="-5400000">
                  <a:off x="6550278" y="3846238"/>
                  <a:ext cx="112131" cy="616723"/>
                  <a:chOff x="1883650" y="2468875"/>
                  <a:chExt cx="153620" cy="844910"/>
                </a:xfrm>
              </p:grpSpPr>
              <p:sp>
                <p:nvSpPr>
                  <p:cNvPr id="2250" name="Google Shape;2250;p7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Google Shape;2251;p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Google Shape;2252;p7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Google Shape;2253;p7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2" name="Google Shape;2202;p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54" name="Google Shape;2254;p74"/>
              <p:cNvCxnSpPr>
                <a:endCxn id="220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55" name="Google Shape;2255;p74"/>
              <p:cNvCxnSpPr>
                <a:stCxn id="2202" idx="1"/>
                <a:endCxn id="2232"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232" name="Google Shape;2232;p74"/>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56" name="Google Shape;2256;p74"/>
              <p:cNvCxnSpPr>
                <a:stCxn id="2232" idx="0"/>
                <a:endCxn id="2257" idx="2"/>
              </p:cNvCxnSpPr>
              <p:nvPr/>
            </p:nvCxnSpPr>
            <p:spPr>
              <a:xfrm rot="10800000">
                <a:off x="4834186" y="1561580"/>
                <a:ext cx="4800" cy="347100"/>
              </a:xfrm>
              <a:prstGeom prst="straightConnector1">
                <a:avLst/>
              </a:prstGeom>
              <a:noFill/>
              <a:ln cap="flat" cmpd="sng" w="19050">
                <a:solidFill>
                  <a:srgbClr val="7F7F7F"/>
                </a:solidFill>
                <a:prstDash val="solid"/>
                <a:round/>
                <a:headEnd len="sm" w="sm" type="none"/>
                <a:tailEnd len="med" w="med" type="stealth"/>
              </a:ln>
            </p:spPr>
          </p:cxnSp>
          <p:sp>
            <p:nvSpPr>
              <p:cNvPr id="2257" name="Google Shape;2257;p74"/>
              <p:cNvSpPr txBox="1"/>
              <p:nvPr/>
            </p:nvSpPr>
            <p:spPr>
              <a:xfrm>
                <a:off x="4457166" y="1222898"/>
                <a:ext cx="75421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i="1" sz="1600">
                  <a:solidFill>
                    <a:schemeClr val="dk1"/>
                  </a:solidFill>
                  <a:latin typeface="Calibri"/>
                  <a:ea typeface="Calibri"/>
                  <a:cs typeface="Calibri"/>
                  <a:sym typeface="Calibri"/>
                </a:endParaRPr>
              </a:p>
            </p:txBody>
          </p:sp>
        </p:grpSp>
      </p:grpSp>
      <p:sp>
        <p:nvSpPr>
          <p:cNvPr id="2258" name="Google Shape;2258;p7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7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265" name="Google Shape;2265;p7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266" name="Google Shape;2266;p75"/>
          <p:cNvGrpSpPr/>
          <p:nvPr/>
        </p:nvGrpSpPr>
        <p:grpSpPr>
          <a:xfrm rot="5400000">
            <a:off x="735936" y="4559168"/>
            <a:ext cx="779512" cy="265728"/>
            <a:chOff x="6223414" y="4018641"/>
            <a:chExt cx="776477" cy="280329"/>
          </a:xfrm>
        </p:grpSpPr>
        <p:grpSp>
          <p:nvGrpSpPr>
            <p:cNvPr id="2267" name="Google Shape;2267;p75"/>
            <p:cNvGrpSpPr/>
            <p:nvPr/>
          </p:nvGrpSpPr>
          <p:grpSpPr>
            <a:xfrm rot="-5400000">
              <a:off x="6550278" y="3846238"/>
              <a:ext cx="112131" cy="616723"/>
              <a:chOff x="1883650" y="2468875"/>
              <a:chExt cx="153620" cy="844910"/>
            </a:xfrm>
          </p:grpSpPr>
          <p:sp>
            <p:nvSpPr>
              <p:cNvPr id="2268" name="Google Shape;2268;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Google Shape;2269;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Google Shape;2270;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Google Shape;2271;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72" name="Google Shape;2272;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73" name="Google Shape;2273;p75"/>
          <p:cNvCxnSpPr>
            <a:endCxn id="2272"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74" name="Google Shape;2274;p75"/>
          <p:cNvCxnSpPr>
            <a:stCxn id="2272"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275" name="Google Shape;2275;p75"/>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276" name="Google Shape;2276;p75"/>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277" name="Google Shape;2277;p7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278" name="Google Shape;2278;p75"/>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279" name="Google Shape;2279;p75"/>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280" name="Google Shape;2280;p75"/>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281" name="Google Shape;2281;p75"/>
          <p:cNvGrpSpPr/>
          <p:nvPr/>
        </p:nvGrpSpPr>
        <p:grpSpPr>
          <a:xfrm rot="5400000">
            <a:off x="1343548" y="4553269"/>
            <a:ext cx="779512" cy="265728"/>
            <a:chOff x="6223414" y="4018641"/>
            <a:chExt cx="776477" cy="280329"/>
          </a:xfrm>
        </p:grpSpPr>
        <p:grpSp>
          <p:nvGrpSpPr>
            <p:cNvPr id="2282" name="Google Shape;2282;p75"/>
            <p:cNvGrpSpPr/>
            <p:nvPr/>
          </p:nvGrpSpPr>
          <p:grpSpPr>
            <a:xfrm rot="-5400000">
              <a:off x="6550278" y="3846238"/>
              <a:ext cx="112131" cy="616723"/>
              <a:chOff x="1883650" y="2468875"/>
              <a:chExt cx="153620" cy="844910"/>
            </a:xfrm>
          </p:grpSpPr>
          <p:sp>
            <p:nvSpPr>
              <p:cNvPr id="2283" name="Google Shape;2283;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Google Shape;2284;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Google Shape;2285;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Google Shape;2286;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87" name="Google Shape;2287;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88" name="Google Shape;2288;p75"/>
          <p:cNvCxnSpPr>
            <a:endCxn id="2287"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89" name="Google Shape;2289;p75"/>
          <p:cNvCxnSpPr>
            <a:stCxn id="2287"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0" name="Google Shape;2290;p75"/>
          <p:cNvGrpSpPr/>
          <p:nvPr/>
        </p:nvGrpSpPr>
        <p:grpSpPr>
          <a:xfrm rot="5400000">
            <a:off x="1938462" y="4553269"/>
            <a:ext cx="779512" cy="265728"/>
            <a:chOff x="6223414" y="4018641"/>
            <a:chExt cx="776477" cy="280329"/>
          </a:xfrm>
        </p:grpSpPr>
        <p:grpSp>
          <p:nvGrpSpPr>
            <p:cNvPr id="2291" name="Google Shape;2291;p75"/>
            <p:cNvGrpSpPr/>
            <p:nvPr/>
          </p:nvGrpSpPr>
          <p:grpSpPr>
            <a:xfrm rot="-5400000">
              <a:off x="6550278" y="3846238"/>
              <a:ext cx="112131" cy="616723"/>
              <a:chOff x="1883650" y="2468875"/>
              <a:chExt cx="153620" cy="844910"/>
            </a:xfrm>
          </p:grpSpPr>
          <p:sp>
            <p:nvSpPr>
              <p:cNvPr id="2292" name="Google Shape;2292;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Google Shape;2293;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Google Shape;2294;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Google Shape;2295;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6" name="Google Shape;2296;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97" name="Google Shape;2297;p75"/>
          <p:cNvCxnSpPr>
            <a:endCxn id="2296"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98" name="Google Shape;2298;p75"/>
          <p:cNvCxnSpPr>
            <a:stCxn id="2296"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9" name="Google Shape;2299;p75"/>
          <p:cNvGrpSpPr/>
          <p:nvPr/>
        </p:nvGrpSpPr>
        <p:grpSpPr>
          <a:xfrm rot="5400000">
            <a:off x="2548883" y="4550399"/>
            <a:ext cx="779512" cy="265728"/>
            <a:chOff x="6223414" y="4018641"/>
            <a:chExt cx="776477" cy="280329"/>
          </a:xfrm>
        </p:grpSpPr>
        <p:grpSp>
          <p:nvGrpSpPr>
            <p:cNvPr id="2300" name="Google Shape;2300;p75"/>
            <p:cNvGrpSpPr/>
            <p:nvPr/>
          </p:nvGrpSpPr>
          <p:grpSpPr>
            <a:xfrm rot="-5400000">
              <a:off x="6550278" y="3846238"/>
              <a:ext cx="112131" cy="616723"/>
              <a:chOff x="1883650" y="2468875"/>
              <a:chExt cx="153620" cy="844910"/>
            </a:xfrm>
          </p:grpSpPr>
          <p:sp>
            <p:nvSpPr>
              <p:cNvPr id="2301" name="Google Shape;2301;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Google Shape;2302;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Google Shape;2303;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Google Shape;2304;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5" name="Google Shape;2305;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06" name="Google Shape;2306;p75"/>
          <p:cNvCxnSpPr>
            <a:endCxn id="2305"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07" name="Google Shape;2307;p75"/>
          <p:cNvCxnSpPr>
            <a:stCxn id="2305" idx="0"/>
            <a:endCxn id="2308"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309" name="Google Shape;2309;p75"/>
          <p:cNvGrpSpPr/>
          <p:nvPr/>
        </p:nvGrpSpPr>
        <p:grpSpPr>
          <a:xfrm rot="5400000">
            <a:off x="3854066" y="4550399"/>
            <a:ext cx="779512" cy="265728"/>
            <a:chOff x="6223414" y="4018641"/>
            <a:chExt cx="776477" cy="280329"/>
          </a:xfrm>
        </p:grpSpPr>
        <p:grpSp>
          <p:nvGrpSpPr>
            <p:cNvPr id="2310" name="Google Shape;2310;p75"/>
            <p:cNvGrpSpPr/>
            <p:nvPr/>
          </p:nvGrpSpPr>
          <p:grpSpPr>
            <a:xfrm rot="-5400000">
              <a:off x="6550278" y="3846238"/>
              <a:ext cx="112131" cy="616723"/>
              <a:chOff x="1883650" y="2468875"/>
              <a:chExt cx="153620" cy="844910"/>
            </a:xfrm>
          </p:grpSpPr>
          <p:sp>
            <p:nvSpPr>
              <p:cNvPr id="2311" name="Google Shape;2311;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Google Shape;2312;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Google Shape;2313;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Google Shape;2314;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8" name="Google Shape;2308;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15" name="Google Shape;2315;p75"/>
          <p:cNvCxnSpPr>
            <a:endCxn id="2308"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16" name="Google Shape;2316;p75"/>
          <p:cNvCxnSpPr>
            <a:stCxn id="2308"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317" name="Google Shape;2317;p75"/>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318" name="Google Shape;2318;p75"/>
          <p:cNvCxnSpPr>
            <a:stCxn id="2272" idx="1"/>
            <a:endCxn id="2319"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320" name="Google Shape;2320;p75"/>
          <p:cNvCxnSpPr>
            <a:stCxn id="2287" idx="1"/>
            <a:endCxn id="232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322" name="Google Shape;2322;p75"/>
          <p:cNvCxnSpPr>
            <a:stCxn id="2296" idx="1"/>
            <a:endCxn id="2323"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324" name="Google Shape;2324;p75"/>
          <p:cNvCxnSpPr>
            <a:stCxn id="2305" idx="1"/>
            <a:endCxn id="2325"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319" name="Google Shape;2319;p75"/>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Google Shape;2321;p75"/>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Google Shape;2323;p75"/>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Google Shape;2325;p75"/>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Google Shape;2326;p75"/>
          <p:cNvCxnSpPr>
            <a:stCxn id="2327" idx="1"/>
            <a:endCxn id="2325" idx="4"/>
          </p:cNvCxnSpPr>
          <p:nvPr/>
        </p:nvCxnSpPr>
        <p:spPr>
          <a:xfrm rot="10800000">
            <a:off x="3002168" y="3574307"/>
            <a:ext cx="3053100" cy="711000"/>
          </a:xfrm>
          <a:prstGeom prst="straightConnector1">
            <a:avLst/>
          </a:prstGeom>
          <a:noFill/>
          <a:ln cap="flat" cmpd="sng" w="19050">
            <a:solidFill>
              <a:srgbClr val="7F7F7F"/>
            </a:solidFill>
            <a:prstDash val="solid"/>
            <a:round/>
            <a:headEnd len="sm" w="sm" type="none"/>
            <a:tailEnd len="med" w="med" type="stealth"/>
          </a:ln>
        </p:spPr>
      </p:cxnSp>
      <p:cxnSp>
        <p:nvCxnSpPr>
          <p:cNvPr id="2328" name="Google Shape;2328;p75"/>
          <p:cNvCxnSpPr>
            <a:stCxn id="2327" idx="1"/>
            <a:endCxn id="2323" idx="4"/>
          </p:cNvCxnSpPr>
          <p:nvPr/>
        </p:nvCxnSpPr>
        <p:spPr>
          <a:xfrm rot="10800000">
            <a:off x="2397668" y="3574307"/>
            <a:ext cx="3657600" cy="711000"/>
          </a:xfrm>
          <a:prstGeom prst="straightConnector1">
            <a:avLst/>
          </a:prstGeom>
          <a:noFill/>
          <a:ln cap="flat" cmpd="sng" w="19050">
            <a:solidFill>
              <a:srgbClr val="7F7F7F"/>
            </a:solidFill>
            <a:prstDash val="solid"/>
            <a:round/>
            <a:headEnd len="sm" w="sm" type="none"/>
            <a:tailEnd len="med" w="med" type="stealth"/>
          </a:ln>
        </p:spPr>
      </p:cxnSp>
      <p:cxnSp>
        <p:nvCxnSpPr>
          <p:cNvPr id="2329" name="Google Shape;2329;p75"/>
          <p:cNvCxnSpPr>
            <a:stCxn id="2327" idx="1"/>
            <a:endCxn id="2321" idx="3"/>
          </p:cNvCxnSpPr>
          <p:nvPr/>
        </p:nvCxnSpPr>
        <p:spPr>
          <a:xfrm rot="10800000">
            <a:off x="1776968" y="3611807"/>
            <a:ext cx="4278300" cy="673500"/>
          </a:xfrm>
          <a:prstGeom prst="straightConnector1">
            <a:avLst/>
          </a:prstGeom>
          <a:noFill/>
          <a:ln cap="flat" cmpd="sng" w="19050">
            <a:solidFill>
              <a:srgbClr val="7F7F7F"/>
            </a:solidFill>
            <a:prstDash val="solid"/>
            <a:round/>
            <a:headEnd len="sm" w="sm" type="none"/>
            <a:tailEnd len="med" w="med" type="stealth"/>
          </a:ln>
        </p:spPr>
      </p:cxnSp>
      <p:cxnSp>
        <p:nvCxnSpPr>
          <p:cNvPr id="2330" name="Google Shape;2330;p75"/>
          <p:cNvCxnSpPr>
            <a:stCxn id="2327" idx="1"/>
            <a:endCxn id="2319" idx="3"/>
          </p:cNvCxnSpPr>
          <p:nvPr/>
        </p:nvCxnSpPr>
        <p:spPr>
          <a:xfrm rot="10800000">
            <a:off x="1172468" y="3611807"/>
            <a:ext cx="4882800" cy="673500"/>
          </a:xfrm>
          <a:prstGeom prst="straightConnector1">
            <a:avLst/>
          </a:prstGeom>
          <a:noFill/>
          <a:ln cap="flat" cmpd="sng" w="19050">
            <a:solidFill>
              <a:srgbClr val="7F7F7F"/>
            </a:solidFill>
            <a:prstDash val="solid"/>
            <a:round/>
            <a:headEnd len="sm" w="sm" type="none"/>
            <a:tailEnd len="med" w="med" type="stealth"/>
          </a:ln>
        </p:spPr>
      </p:cxnSp>
      <p:sp>
        <p:nvSpPr>
          <p:cNvPr id="2331" name="Google Shape;2331;p7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332" name="Google Shape;2332;p75"/>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33" name="Google Shape;2333;p75"/>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334" name="Google Shape;2334;p75"/>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5" name="Google Shape;2335;p75"/>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6" name="Google Shape;2336;p75"/>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7" name="Google Shape;2337;p75"/>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8" name="Google Shape;2338;p75"/>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339" name="Google Shape;2339;p75"/>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40" name="Google Shape;2340;p75"/>
          <p:cNvCxnSpPr>
            <a:endCxn id="2334"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341" name="Google Shape;2341;p75"/>
          <p:cNvCxnSpPr>
            <a:endCxn id="2335"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342" name="Google Shape;2342;p75"/>
          <p:cNvCxnSpPr>
            <a:endCxn id="2336"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343" name="Google Shape;2343;p75"/>
          <p:cNvCxnSpPr>
            <a:endCxn id="2337"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344" name="Google Shape;2344;p75"/>
          <p:cNvCxnSpPr>
            <a:stCxn id="2334" idx="0"/>
            <a:endCxn id="2345"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346" name="Google Shape;2346;p75"/>
          <p:cNvCxnSpPr>
            <a:stCxn id="2335" idx="0"/>
            <a:endCxn id="2345"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347" name="Google Shape;2347;p75"/>
          <p:cNvCxnSpPr>
            <a:stCxn id="2336" idx="0"/>
            <a:endCxn id="2345"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348" name="Google Shape;2348;p75"/>
          <p:cNvCxnSpPr>
            <a:stCxn id="2337" idx="0"/>
            <a:endCxn id="2345"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349" name="Google Shape;2349;p75"/>
          <p:cNvGrpSpPr/>
          <p:nvPr/>
        </p:nvGrpSpPr>
        <p:grpSpPr>
          <a:xfrm rot="5400000">
            <a:off x="1768445" y="1361999"/>
            <a:ext cx="779512" cy="265728"/>
            <a:chOff x="6223414" y="4018641"/>
            <a:chExt cx="776477" cy="280329"/>
          </a:xfrm>
        </p:grpSpPr>
        <p:grpSp>
          <p:nvGrpSpPr>
            <p:cNvPr id="2350" name="Google Shape;2350;p75"/>
            <p:cNvGrpSpPr/>
            <p:nvPr/>
          </p:nvGrpSpPr>
          <p:grpSpPr>
            <a:xfrm rot="-5400000">
              <a:off x="6550278" y="3846238"/>
              <a:ext cx="112131" cy="616723"/>
              <a:chOff x="1883650" y="2468875"/>
              <a:chExt cx="153620" cy="844910"/>
            </a:xfrm>
          </p:grpSpPr>
          <p:sp>
            <p:nvSpPr>
              <p:cNvPr id="2351" name="Google Shape;2351;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Google Shape;2352;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Google Shape;2353;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Google Shape;2354;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5" name="Google Shape;2345;p75"/>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5" name="Google Shape;2355;p75"/>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356" name="Google Shape;2356;p75"/>
          <p:cNvCxnSpPr>
            <a:endCxn id="2357" idx="1"/>
          </p:cNvCxnSpPr>
          <p:nvPr/>
        </p:nvCxnSpPr>
        <p:spPr>
          <a:xfrm>
            <a:off x="2298914" y="1788357"/>
            <a:ext cx="3524400" cy="281400"/>
          </a:xfrm>
          <a:prstGeom prst="straightConnector1">
            <a:avLst/>
          </a:prstGeom>
          <a:noFill/>
          <a:ln cap="flat" cmpd="sng" w="19050">
            <a:solidFill>
              <a:srgbClr val="7F7F7F"/>
            </a:solidFill>
            <a:prstDash val="solid"/>
            <a:round/>
            <a:headEnd len="sm" w="sm" type="none"/>
            <a:tailEnd len="med" w="med" type="stealth"/>
          </a:ln>
        </p:spPr>
      </p:cxnSp>
      <p:grpSp>
        <p:nvGrpSpPr>
          <p:cNvPr id="2358" name="Google Shape;2358;p75"/>
          <p:cNvGrpSpPr/>
          <p:nvPr/>
        </p:nvGrpSpPr>
        <p:grpSpPr>
          <a:xfrm>
            <a:off x="4383340" y="4293507"/>
            <a:ext cx="935049" cy="1738265"/>
            <a:chOff x="4383340" y="4293507"/>
            <a:chExt cx="935049" cy="1738265"/>
          </a:xfrm>
        </p:grpSpPr>
        <p:sp>
          <p:nvSpPr>
            <p:cNvPr id="2359" name="Google Shape;2359;p75"/>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360" name="Google Shape;2360;p75"/>
            <p:cNvGrpSpPr/>
            <p:nvPr/>
          </p:nvGrpSpPr>
          <p:grpSpPr>
            <a:xfrm>
              <a:off x="4707961" y="4293507"/>
              <a:ext cx="610428" cy="1389112"/>
              <a:chOff x="4707961" y="4293507"/>
              <a:chExt cx="610428" cy="1389112"/>
            </a:xfrm>
          </p:grpSpPr>
          <p:grpSp>
            <p:nvGrpSpPr>
              <p:cNvPr id="2361" name="Google Shape;2361;p75"/>
              <p:cNvGrpSpPr/>
              <p:nvPr/>
            </p:nvGrpSpPr>
            <p:grpSpPr>
              <a:xfrm rot="5400000">
                <a:off x="4451069" y="4550399"/>
                <a:ext cx="779512" cy="265728"/>
                <a:chOff x="6223414" y="4018641"/>
                <a:chExt cx="776477" cy="280329"/>
              </a:xfrm>
            </p:grpSpPr>
            <p:grpSp>
              <p:nvGrpSpPr>
                <p:cNvPr id="2362" name="Google Shape;2362;p75"/>
                <p:cNvGrpSpPr/>
                <p:nvPr/>
              </p:nvGrpSpPr>
              <p:grpSpPr>
                <a:xfrm rot="-5400000">
                  <a:off x="6550278" y="3846238"/>
                  <a:ext cx="112131" cy="616723"/>
                  <a:chOff x="1883650" y="2468875"/>
                  <a:chExt cx="153620" cy="844910"/>
                </a:xfrm>
              </p:grpSpPr>
              <p:sp>
                <p:nvSpPr>
                  <p:cNvPr id="2363" name="Google Shape;2363;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Google Shape;2364;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Google Shape;2365;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Google Shape;2366;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7" name="Google Shape;2367;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68" name="Google Shape;2368;p75"/>
              <p:cNvCxnSpPr>
                <a:endCxn id="236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69" name="Google Shape;2369;p75"/>
              <p:cNvCxnSpPr>
                <a:stCxn id="2367"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70" name="Google Shape;2370;p75"/>
          <p:cNvGrpSpPr/>
          <p:nvPr/>
        </p:nvGrpSpPr>
        <p:grpSpPr>
          <a:xfrm>
            <a:off x="4995276" y="4289407"/>
            <a:ext cx="935049" cy="1738265"/>
            <a:chOff x="4383340" y="4293507"/>
            <a:chExt cx="935049" cy="1738265"/>
          </a:xfrm>
        </p:grpSpPr>
        <p:sp>
          <p:nvSpPr>
            <p:cNvPr id="2371" name="Google Shape;2371;p75"/>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372" name="Google Shape;2372;p75"/>
            <p:cNvGrpSpPr/>
            <p:nvPr/>
          </p:nvGrpSpPr>
          <p:grpSpPr>
            <a:xfrm>
              <a:off x="4707961" y="4293507"/>
              <a:ext cx="610428" cy="1389112"/>
              <a:chOff x="4707961" y="4293507"/>
              <a:chExt cx="610428" cy="1389112"/>
            </a:xfrm>
          </p:grpSpPr>
          <p:grpSp>
            <p:nvGrpSpPr>
              <p:cNvPr id="2373" name="Google Shape;2373;p75"/>
              <p:cNvGrpSpPr/>
              <p:nvPr/>
            </p:nvGrpSpPr>
            <p:grpSpPr>
              <a:xfrm rot="5400000">
                <a:off x="4451069" y="4550399"/>
                <a:ext cx="779512" cy="265728"/>
                <a:chOff x="6223414" y="4018641"/>
                <a:chExt cx="776477" cy="280329"/>
              </a:xfrm>
            </p:grpSpPr>
            <p:grpSp>
              <p:nvGrpSpPr>
                <p:cNvPr id="2374" name="Google Shape;2374;p75"/>
                <p:cNvGrpSpPr/>
                <p:nvPr/>
              </p:nvGrpSpPr>
              <p:grpSpPr>
                <a:xfrm rot="-5400000">
                  <a:off x="6550278" y="3846238"/>
                  <a:ext cx="112131" cy="616723"/>
                  <a:chOff x="1883650" y="2468875"/>
                  <a:chExt cx="153620" cy="844910"/>
                </a:xfrm>
              </p:grpSpPr>
              <p:sp>
                <p:nvSpPr>
                  <p:cNvPr id="2375" name="Google Shape;2375;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Google Shape;2376;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Google Shape;2377;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Google Shape;2378;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9" name="Google Shape;2379;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80" name="Google Shape;2380;p75"/>
              <p:cNvCxnSpPr>
                <a:endCxn id="2379"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81" name="Google Shape;2381;p75"/>
              <p:cNvCxnSpPr>
                <a:stCxn id="2379"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82" name="Google Shape;2382;p75"/>
          <p:cNvGrpSpPr/>
          <p:nvPr/>
        </p:nvGrpSpPr>
        <p:grpSpPr>
          <a:xfrm>
            <a:off x="5597783" y="1214698"/>
            <a:ext cx="935044" cy="4808874"/>
            <a:chOff x="4383340" y="1222898"/>
            <a:chExt cx="935044" cy="4808874"/>
          </a:xfrm>
        </p:grpSpPr>
        <p:sp>
          <p:nvSpPr>
            <p:cNvPr id="2383" name="Google Shape;2383;p75"/>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384" name="Google Shape;2384;p75"/>
            <p:cNvGrpSpPr/>
            <p:nvPr/>
          </p:nvGrpSpPr>
          <p:grpSpPr>
            <a:xfrm>
              <a:off x="4537624" y="1222898"/>
              <a:ext cx="610637" cy="4459721"/>
              <a:chOff x="4537624" y="1222898"/>
              <a:chExt cx="610637" cy="4459721"/>
            </a:xfrm>
          </p:grpSpPr>
          <p:grpSp>
            <p:nvGrpSpPr>
              <p:cNvPr id="2385" name="Google Shape;2385;p75"/>
              <p:cNvGrpSpPr/>
              <p:nvPr/>
            </p:nvGrpSpPr>
            <p:grpSpPr>
              <a:xfrm rot="5400000">
                <a:off x="4451069" y="4550399"/>
                <a:ext cx="779512" cy="265728"/>
                <a:chOff x="6223414" y="4018641"/>
                <a:chExt cx="776477" cy="280329"/>
              </a:xfrm>
            </p:grpSpPr>
            <p:grpSp>
              <p:nvGrpSpPr>
                <p:cNvPr id="2386" name="Google Shape;2386;p75"/>
                <p:cNvGrpSpPr/>
                <p:nvPr/>
              </p:nvGrpSpPr>
              <p:grpSpPr>
                <a:xfrm rot="-5400000">
                  <a:off x="6550278" y="3846238"/>
                  <a:ext cx="112131" cy="616723"/>
                  <a:chOff x="1883650" y="2468875"/>
                  <a:chExt cx="153620" cy="844910"/>
                </a:xfrm>
              </p:grpSpPr>
              <p:sp>
                <p:nvSpPr>
                  <p:cNvPr id="2387" name="Google Shape;2387;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Google Shape;2388;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Google Shape;2389;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Google Shape;2390;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7" name="Google Shape;2327;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91" name="Google Shape;2391;p75"/>
              <p:cNvCxnSpPr>
                <a:endCxn id="232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92" name="Google Shape;2392;p75"/>
              <p:cNvCxnSpPr>
                <a:stCxn id="2327" idx="1"/>
                <a:endCxn id="2357"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357" name="Google Shape;2357;p75"/>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393" name="Google Shape;2393;p75"/>
              <p:cNvCxnSpPr>
                <a:stCxn id="2357" idx="0"/>
                <a:endCxn id="2394"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394" name="Google Shape;2394;p75"/>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i="1" sz="1600">
                  <a:solidFill>
                    <a:schemeClr val="dk1"/>
                  </a:solidFill>
                  <a:latin typeface="Calibri"/>
                  <a:ea typeface="Calibri"/>
                  <a:cs typeface="Calibri"/>
                  <a:sym typeface="Calibri"/>
                </a:endParaRPr>
              </a:p>
            </p:txBody>
          </p:sp>
        </p:grpSp>
      </p:grpSp>
      <p:sp>
        <p:nvSpPr>
          <p:cNvPr id="2395" name="Google Shape;2395;p7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7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402" name="Google Shape;2402;p7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403" name="Google Shape;2403;p76"/>
          <p:cNvGrpSpPr/>
          <p:nvPr/>
        </p:nvGrpSpPr>
        <p:grpSpPr>
          <a:xfrm rot="5400000">
            <a:off x="735936" y="4559168"/>
            <a:ext cx="779512" cy="265728"/>
            <a:chOff x="6223414" y="4018641"/>
            <a:chExt cx="776477" cy="280329"/>
          </a:xfrm>
        </p:grpSpPr>
        <p:grpSp>
          <p:nvGrpSpPr>
            <p:cNvPr id="2404" name="Google Shape;2404;p76"/>
            <p:cNvGrpSpPr/>
            <p:nvPr/>
          </p:nvGrpSpPr>
          <p:grpSpPr>
            <a:xfrm rot="-5400000">
              <a:off x="6550278" y="3846238"/>
              <a:ext cx="112131" cy="616723"/>
              <a:chOff x="1883650" y="2468875"/>
              <a:chExt cx="153620" cy="844910"/>
            </a:xfrm>
          </p:grpSpPr>
          <p:sp>
            <p:nvSpPr>
              <p:cNvPr id="2405" name="Google Shape;2405;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Google Shape;2406;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Google Shape;2407;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Google Shape;2408;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9" name="Google Shape;2409;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10" name="Google Shape;2410;p76"/>
          <p:cNvCxnSpPr>
            <a:endCxn id="2409"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11" name="Google Shape;2411;p76"/>
          <p:cNvCxnSpPr>
            <a:stCxn id="2409"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412" name="Google Shape;2412;p7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413" name="Google Shape;2413;p7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414" name="Google Shape;2414;p7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415" name="Google Shape;2415;p7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416" name="Google Shape;2416;p7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417" name="Google Shape;2417;p7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418" name="Google Shape;2418;p76"/>
          <p:cNvGrpSpPr/>
          <p:nvPr/>
        </p:nvGrpSpPr>
        <p:grpSpPr>
          <a:xfrm rot="5400000">
            <a:off x="1343548" y="4553269"/>
            <a:ext cx="779512" cy="265728"/>
            <a:chOff x="6223414" y="4018641"/>
            <a:chExt cx="776477" cy="280329"/>
          </a:xfrm>
        </p:grpSpPr>
        <p:grpSp>
          <p:nvGrpSpPr>
            <p:cNvPr id="2419" name="Google Shape;2419;p76"/>
            <p:cNvGrpSpPr/>
            <p:nvPr/>
          </p:nvGrpSpPr>
          <p:grpSpPr>
            <a:xfrm rot="-5400000">
              <a:off x="6550278" y="3846238"/>
              <a:ext cx="112131" cy="616723"/>
              <a:chOff x="1883650" y="2468875"/>
              <a:chExt cx="153620" cy="844910"/>
            </a:xfrm>
          </p:grpSpPr>
          <p:sp>
            <p:nvSpPr>
              <p:cNvPr id="2420" name="Google Shape;2420;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Google Shape;2421;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Google Shape;2422;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Google Shape;2423;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24" name="Google Shape;2424;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25" name="Google Shape;2425;p76"/>
          <p:cNvCxnSpPr>
            <a:endCxn id="2424"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26" name="Google Shape;2426;p76"/>
          <p:cNvCxnSpPr>
            <a:stCxn id="2424"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27" name="Google Shape;2427;p76"/>
          <p:cNvGrpSpPr/>
          <p:nvPr/>
        </p:nvGrpSpPr>
        <p:grpSpPr>
          <a:xfrm rot="5400000">
            <a:off x="1938462" y="4553269"/>
            <a:ext cx="779512" cy="265728"/>
            <a:chOff x="6223414" y="4018641"/>
            <a:chExt cx="776477" cy="280329"/>
          </a:xfrm>
        </p:grpSpPr>
        <p:grpSp>
          <p:nvGrpSpPr>
            <p:cNvPr id="2428" name="Google Shape;2428;p76"/>
            <p:cNvGrpSpPr/>
            <p:nvPr/>
          </p:nvGrpSpPr>
          <p:grpSpPr>
            <a:xfrm rot="-5400000">
              <a:off x="6550278" y="3846238"/>
              <a:ext cx="112131" cy="616723"/>
              <a:chOff x="1883650" y="2468875"/>
              <a:chExt cx="153620" cy="844910"/>
            </a:xfrm>
          </p:grpSpPr>
          <p:sp>
            <p:nvSpPr>
              <p:cNvPr id="2429" name="Google Shape;2429;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Google Shape;2430;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Google Shape;2431;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Google Shape;2432;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3" name="Google Shape;2433;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34" name="Google Shape;2434;p76"/>
          <p:cNvCxnSpPr>
            <a:endCxn id="2433"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35" name="Google Shape;2435;p76"/>
          <p:cNvCxnSpPr>
            <a:stCxn id="2433"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36" name="Google Shape;2436;p76"/>
          <p:cNvGrpSpPr/>
          <p:nvPr/>
        </p:nvGrpSpPr>
        <p:grpSpPr>
          <a:xfrm rot="5400000">
            <a:off x="2548883" y="4550399"/>
            <a:ext cx="779512" cy="265728"/>
            <a:chOff x="6223414" y="4018641"/>
            <a:chExt cx="776477" cy="280329"/>
          </a:xfrm>
        </p:grpSpPr>
        <p:grpSp>
          <p:nvGrpSpPr>
            <p:cNvPr id="2437" name="Google Shape;2437;p76"/>
            <p:cNvGrpSpPr/>
            <p:nvPr/>
          </p:nvGrpSpPr>
          <p:grpSpPr>
            <a:xfrm rot="-5400000">
              <a:off x="6550278" y="3846238"/>
              <a:ext cx="112131" cy="616723"/>
              <a:chOff x="1883650" y="2468875"/>
              <a:chExt cx="153620" cy="844910"/>
            </a:xfrm>
          </p:grpSpPr>
          <p:sp>
            <p:nvSpPr>
              <p:cNvPr id="2438" name="Google Shape;2438;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Google Shape;2439;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Google Shape;2440;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Google Shape;2441;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2" name="Google Shape;2442;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43" name="Google Shape;2443;p76"/>
          <p:cNvCxnSpPr>
            <a:endCxn id="2442"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44" name="Google Shape;2444;p76"/>
          <p:cNvCxnSpPr>
            <a:stCxn id="2442" idx="0"/>
            <a:endCxn id="2445"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446" name="Google Shape;2446;p76"/>
          <p:cNvGrpSpPr/>
          <p:nvPr/>
        </p:nvGrpSpPr>
        <p:grpSpPr>
          <a:xfrm rot="5400000">
            <a:off x="3854066" y="4550399"/>
            <a:ext cx="779512" cy="265728"/>
            <a:chOff x="6223414" y="4018641"/>
            <a:chExt cx="776477" cy="280329"/>
          </a:xfrm>
        </p:grpSpPr>
        <p:grpSp>
          <p:nvGrpSpPr>
            <p:cNvPr id="2447" name="Google Shape;2447;p76"/>
            <p:cNvGrpSpPr/>
            <p:nvPr/>
          </p:nvGrpSpPr>
          <p:grpSpPr>
            <a:xfrm rot="-5400000">
              <a:off x="6550278" y="3846238"/>
              <a:ext cx="112131" cy="616723"/>
              <a:chOff x="1883650" y="2468875"/>
              <a:chExt cx="153620" cy="844910"/>
            </a:xfrm>
          </p:grpSpPr>
          <p:sp>
            <p:nvSpPr>
              <p:cNvPr id="2448" name="Google Shape;2448;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Google Shape;2449;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Google Shape;2450;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Google Shape;2451;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5" name="Google Shape;2445;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52" name="Google Shape;2452;p76"/>
          <p:cNvCxnSpPr>
            <a:endCxn id="2445"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53" name="Google Shape;2453;p76"/>
          <p:cNvCxnSpPr>
            <a:stCxn id="2445"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454" name="Google Shape;2454;p76"/>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455" name="Google Shape;2455;p76"/>
          <p:cNvCxnSpPr>
            <a:stCxn id="2409" idx="1"/>
            <a:endCxn id="245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457" name="Google Shape;2457;p76"/>
          <p:cNvCxnSpPr>
            <a:stCxn id="2424" idx="1"/>
            <a:endCxn id="245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459" name="Google Shape;2459;p76"/>
          <p:cNvCxnSpPr>
            <a:stCxn id="2433" idx="1"/>
            <a:endCxn id="246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461" name="Google Shape;2461;p76"/>
          <p:cNvCxnSpPr>
            <a:stCxn id="2442" idx="1"/>
            <a:endCxn id="246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456" name="Google Shape;2456;p7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Google Shape;2458;p7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Google Shape;2460;p76"/>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Google Shape;2462;p76"/>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63" name="Google Shape;2463;p76"/>
          <p:cNvCxnSpPr>
            <a:stCxn id="2464" idx="1"/>
            <a:endCxn id="2462" idx="4"/>
          </p:cNvCxnSpPr>
          <p:nvPr/>
        </p:nvCxnSpPr>
        <p:spPr>
          <a:xfrm rot="10800000">
            <a:off x="3001975" y="3574307"/>
            <a:ext cx="3670200" cy="711000"/>
          </a:xfrm>
          <a:prstGeom prst="straightConnector1">
            <a:avLst/>
          </a:prstGeom>
          <a:noFill/>
          <a:ln cap="flat" cmpd="sng" w="19050">
            <a:solidFill>
              <a:srgbClr val="7F7F7F"/>
            </a:solidFill>
            <a:prstDash val="solid"/>
            <a:round/>
            <a:headEnd len="sm" w="sm" type="none"/>
            <a:tailEnd len="med" w="med" type="stealth"/>
          </a:ln>
        </p:spPr>
      </p:cxnSp>
      <p:cxnSp>
        <p:nvCxnSpPr>
          <p:cNvPr id="2465" name="Google Shape;2465;p76"/>
          <p:cNvCxnSpPr>
            <a:stCxn id="2464" idx="1"/>
            <a:endCxn id="2460" idx="4"/>
          </p:cNvCxnSpPr>
          <p:nvPr/>
        </p:nvCxnSpPr>
        <p:spPr>
          <a:xfrm rot="10800000">
            <a:off x="2397775" y="3574307"/>
            <a:ext cx="4274400" cy="711000"/>
          </a:xfrm>
          <a:prstGeom prst="straightConnector1">
            <a:avLst/>
          </a:prstGeom>
          <a:noFill/>
          <a:ln cap="flat" cmpd="sng" w="19050">
            <a:solidFill>
              <a:srgbClr val="7F7F7F"/>
            </a:solidFill>
            <a:prstDash val="solid"/>
            <a:round/>
            <a:headEnd len="sm" w="sm" type="none"/>
            <a:tailEnd len="med" w="med" type="stealth"/>
          </a:ln>
        </p:spPr>
      </p:cxnSp>
      <p:cxnSp>
        <p:nvCxnSpPr>
          <p:cNvPr id="2466" name="Google Shape;2466;p76"/>
          <p:cNvCxnSpPr>
            <a:stCxn id="2464" idx="1"/>
            <a:endCxn id="2458" idx="3"/>
          </p:cNvCxnSpPr>
          <p:nvPr/>
        </p:nvCxnSpPr>
        <p:spPr>
          <a:xfrm rot="10800000">
            <a:off x="1776775" y="3611807"/>
            <a:ext cx="4895400" cy="673500"/>
          </a:xfrm>
          <a:prstGeom prst="straightConnector1">
            <a:avLst/>
          </a:prstGeom>
          <a:noFill/>
          <a:ln cap="flat" cmpd="sng" w="19050">
            <a:solidFill>
              <a:srgbClr val="7F7F7F"/>
            </a:solidFill>
            <a:prstDash val="solid"/>
            <a:round/>
            <a:headEnd len="sm" w="sm" type="none"/>
            <a:tailEnd len="med" w="med" type="stealth"/>
          </a:ln>
        </p:spPr>
      </p:cxnSp>
      <p:cxnSp>
        <p:nvCxnSpPr>
          <p:cNvPr id="2467" name="Google Shape;2467;p76"/>
          <p:cNvCxnSpPr>
            <a:stCxn id="2464" idx="1"/>
            <a:endCxn id="2456" idx="3"/>
          </p:cNvCxnSpPr>
          <p:nvPr/>
        </p:nvCxnSpPr>
        <p:spPr>
          <a:xfrm rot="10800000">
            <a:off x="1172575" y="3611807"/>
            <a:ext cx="5499600" cy="673500"/>
          </a:xfrm>
          <a:prstGeom prst="straightConnector1">
            <a:avLst/>
          </a:prstGeom>
          <a:noFill/>
          <a:ln cap="flat" cmpd="sng" w="19050">
            <a:solidFill>
              <a:srgbClr val="7F7F7F"/>
            </a:solidFill>
            <a:prstDash val="solid"/>
            <a:round/>
            <a:headEnd len="sm" w="sm" type="none"/>
            <a:tailEnd len="med" w="med" type="stealth"/>
          </a:ln>
        </p:spPr>
      </p:cxnSp>
      <p:sp>
        <p:nvSpPr>
          <p:cNvPr id="2468" name="Google Shape;2468;p7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469" name="Google Shape;2469;p7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0" name="Google Shape;2470;p7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471" name="Google Shape;2471;p76"/>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2" name="Google Shape;2472;p76"/>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3" name="Google Shape;2473;p76"/>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4" name="Google Shape;2474;p76"/>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5" name="Google Shape;2475;p76"/>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476" name="Google Shape;2476;p76"/>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7" name="Google Shape;2477;p76"/>
          <p:cNvCxnSpPr>
            <a:endCxn id="2471"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478" name="Google Shape;2478;p76"/>
          <p:cNvCxnSpPr>
            <a:endCxn id="2472"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479" name="Google Shape;2479;p76"/>
          <p:cNvCxnSpPr>
            <a:endCxn id="2473"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480" name="Google Shape;2480;p76"/>
          <p:cNvCxnSpPr>
            <a:endCxn id="2474"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481" name="Google Shape;2481;p76"/>
          <p:cNvCxnSpPr>
            <a:stCxn id="2471" idx="0"/>
            <a:endCxn id="2482"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483" name="Google Shape;2483;p76"/>
          <p:cNvCxnSpPr>
            <a:stCxn id="2472" idx="0"/>
            <a:endCxn id="2482"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484" name="Google Shape;2484;p76"/>
          <p:cNvCxnSpPr>
            <a:stCxn id="2473" idx="0"/>
            <a:endCxn id="2482"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485" name="Google Shape;2485;p76"/>
          <p:cNvCxnSpPr>
            <a:stCxn id="2474" idx="0"/>
            <a:endCxn id="2482"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486" name="Google Shape;2486;p76"/>
          <p:cNvGrpSpPr/>
          <p:nvPr/>
        </p:nvGrpSpPr>
        <p:grpSpPr>
          <a:xfrm rot="5400000">
            <a:off x="1768445" y="1361999"/>
            <a:ext cx="779512" cy="265728"/>
            <a:chOff x="6223414" y="4018641"/>
            <a:chExt cx="776477" cy="280329"/>
          </a:xfrm>
        </p:grpSpPr>
        <p:grpSp>
          <p:nvGrpSpPr>
            <p:cNvPr id="2487" name="Google Shape;2487;p76"/>
            <p:cNvGrpSpPr/>
            <p:nvPr/>
          </p:nvGrpSpPr>
          <p:grpSpPr>
            <a:xfrm rot="-5400000">
              <a:off x="6550278" y="3846238"/>
              <a:ext cx="112131" cy="616723"/>
              <a:chOff x="1883650" y="2468875"/>
              <a:chExt cx="153620" cy="844910"/>
            </a:xfrm>
          </p:grpSpPr>
          <p:sp>
            <p:nvSpPr>
              <p:cNvPr id="2488" name="Google Shape;2488;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Google Shape;2489;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Google Shape;2490;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Google Shape;2491;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2" name="Google Shape;2482;p76"/>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Google Shape;2492;p76"/>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493" name="Google Shape;2493;p76"/>
          <p:cNvCxnSpPr>
            <a:endCxn id="2494" idx="1"/>
          </p:cNvCxnSpPr>
          <p:nvPr/>
        </p:nvCxnSpPr>
        <p:spPr>
          <a:xfrm>
            <a:off x="2299021" y="1788357"/>
            <a:ext cx="4141200" cy="281400"/>
          </a:xfrm>
          <a:prstGeom prst="straightConnector1">
            <a:avLst/>
          </a:prstGeom>
          <a:noFill/>
          <a:ln cap="flat" cmpd="sng" w="19050">
            <a:solidFill>
              <a:srgbClr val="7F7F7F"/>
            </a:solidFill>
            <a:prstDash val="solid"/>
            <a:round/>
            <a:headEnd len="sm" w="sm" type="none"/>
            <a:tailEnd len="med" w="med" type="stealth"/>
          </a:ln>
        </p:spPr>
      </p:cxnSp>
      <p:grpSp>
        <p:nvGrpSpPr>
          <p:cNvPr id="2495" name="Google Shape;2495;p76"/>
          <p:cNvGrpSpPr/>
          <p:nvPr/>
        </p:nvGrpSpPr>
        <p:grpSpPr>
          <a:xfrm>
            <a:off x="4383340" y="4293507"/>
            <a:ext cx="935049" cy="1738265"/>
            <a:chOff x="4383340" y="4293507"/>
            <a:chExt cx="935049" cy="1738265"/>
          </a:xfrm>
        </p:grpSpPr>
        <p:sp>
          <p:nvSpPr>
            <p:cNvPr id="2496" name="Google Shape;2496;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497" name="Google Shape;2497;p76"/>
            <p:cNvGrpSpPr/>
            <p:nvPr/>
          </p:nvGrpSpPr>
          <p:grpSpPr>
            <a:xfrm>
              <a:off x="4707961" y="4293507"/>
              <a:ext cx="610428" cy="1389112"/>
              <a:chOff x="4707961" y="4293507"/>
              <a:chExt cx="610428" cy="1389112"/>
            </a:xfrm>
          </p:grpSpPr>
          <p:grpSp>
            <p:nvGrpSpPr>
              <p:cNvPr id="2498" name="Google Shape;2498;p76"/>
              <p:cNvGrpSpPr/>
              <p:nvPr/>
            </p:nvGrpSpPr>
            <p:grpSpPr>
              <a:xfrm rot="5400000">
                <a:off x="4451069" y="4550399"/>
                <a:ext cx="779512" cy="265728"/>
                <a:chOff x="6223414" y="4018641"/>
                <a:chExt cx="776477" cy="280329"/>
              </a:xfrm>
            </p:grpSpPr>
            <p:grpSp>
              <p:nvGrpSpPr>
                <p:cNvPr id="2499" name="Google Shape;2499;p76"/>
                <p:cNvGrpSpPr/>
                <p:nvPr/>
              </p:nvGrpSpPr>
              <p:grpSpPr>
                <a:xfrm rot="-5400000">
                  <a:off x="6550278" y="3846238"/>
                  <a:ext cx="112131" cy="616723"/>
                  <a:chOff x="1883650" y="2468875"/>
                  <a:chExt cx="153620" cy="844910"/>
                </a:xfrm>
              </p:grpSpPr>
              <p:sp>
                <p:nvSpPr>
                  <p:cNvPr id="2500" name="Google Shape;2500;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Google Shape;2501;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Google Shape;2502;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Google Shape;2503;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4" name="Google Shape;2504;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05" name="Google Shape;2505;p76"/>
              <p:cNvCxnSpPr>
                <a:endCxn id="250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06" name="Google Shape;2506;p76"/>
              <p:cNvCxnSpPr>
                <a:stCxn id="2504"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07" name="Google Shape;2507;p76"/>
          <p:cNvGrpSpPr/>
          <p:nvPr/>
        </p:nvGrpSpPr>
        <p:grpSpPr>
          <a:xfrm>
            <a:off x="4995276" y="4289407"/>
            <a:ext cx="935049" cy="1738265"/>
            <a:chOff x="4383340" y="4293507"/>
            <a:chExt cx="935049" cy="1738265"/>
          </a:xfrm>
        </p:grpSpPr>
        <p:sp>
          <p:nvSpPr>
            <p:cNvPr id="2508" name="Google Shape;2508;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509" name="Google Shape;2509;p76"/>
            <p:cNvGrpSpPr/>
            <p:nvPr/>
          </p:nvGrpSpPr>
          <p:grpSpPr>
            <a:xfrm>
              <a:off x="4707961" y="4293507"/>
              <a:ext cx="610428" cy="1389112"/>
              <a:chOff x="4707961" y="4293507"/>
              <a:chExt cx="610428" cy="1389112"/>
            </a:xfrm>
          </p:grpSpPr>
          <p:grpSp>
            <p:nvGrpSpPr>
              <p:cNvPr id="2510" name="Google Shape;2510;p76"/>
              <p:cNvGrpSpPr/>
              <p:nvPr/>
            </p:nvGrpSpPr>
            <p:grpSpPr>
              <a:xfrm rot="5400000">
                <a:off x="4451069" y="4550399"/>
                <a:ext cx="779512" cy="265728"/>
                <a:chOff x="6223414" y="4018641"/>
                <a:chExt cx="776477" cy="280329"/>
              </a:xfrm>
            </p:grpSpPr>
            <p:grpSp>
              <p:nvGrpSpPr>
                <p:cNvPr id="2511" name="Google Shape;2511;p76"/>
                <p:cNvGrpSpPr/>
                <p:nvPr/>
              </p:nvGrpSpPr>
              <p:grpSpPr>
                <a:xfrm rot="-5400000">
                  <a:off x="6550278" y="3846238"/>
                  <a:ext cx="112131" cy="616723"/>
                  <a:chOff x="1883650" y="2468875"/>
                  <a:chExt cx="153620" cy="844910"/>
                </a:xfrm>
              </p:grpSpPr>
              <p:sp>
                <p:nvSpPr>
                  <p:cNvPr id="2512" name="Google Shape;2512;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Google Shape;2513;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Google Shape;2514;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Google Shape;2515;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6" name="Google Shape;2516;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17" name="Google Shape;2517;p76"/>
              <p:cNvCxnSpPr>
                <a:endCxn id="2516"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18" name="Google Shape;2518;p76"/>
              <p:cNvCxnSpPr>
                <a:stCxn id="2516"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19" name="Google Shape;2519;p76"/>
          <p:cNvGrpSpPr/>
          <p:nvPr/>
        </p:nvGrpSpPr>
        <p:grpSpPr>
          <a:xfrm>
            <a:off x="6214690" y="1214698"/>
            <a:ext cx="935044" cy="4808874"/>
            <a:chOff x="4383340" y="1222898"/>
            <a:chExt cx="935044" cy="4808874"/>
          </a:xfrm>
        </p:grpSpPr>
        <p:sp>
          <p:nvSpPr>
            <p:cNvPr id="2520" name="Google Shape;2520;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521" name="Google Shape;2521;p76"/>
            <p:cNvGrpSpPr/>
            <p:nvPr/>
          </p:nvGrpSpPr>
          <p:grpSpPr>
            <a:xfrm>
              <a:off x="4537624" y="1222898"/>
              <a:ext cx="610637" cy="4459721"/>
              <a:chOff x="4537624" y="1222898"/>
              <a:chExt cx="610637" cy="4459721"/>
            </a:xfrm>
          </p:grpSpPr>
          <p:grpSp>
            <p:nvGrpSpPr>
              <p:cNvPr id="2522" name="Google Shape;2522;p76"/>
              <p:cNvGrpSpPr/>
              <p:nvPr/>
            </p:nvGrpSpPr>
            <p:grpSpPr>
              <a:xfrm rot="5400000">
                <a:off x="4451069" y="4550399"/>
                <a:ext cx="779512" cy="265728"/>
                <a:chOff x="6223414" y="4018641"/>
                <a:chExt cx="776477" cy="280329"/>
              </a:xfrm>
            </p:grpSpPr>
            <p:grpSp>
              <p:nvGrpSpPr>
                <p:cNvPr id="2523" name="Google Shape;2523;p76"/>
                <p:cNvGrpSpPr/>
                <p:nvPr/>
              </p:nvGrpSpPr>
              <p:grpSpPr>
                <a:xfrm rot="-5400000">
                  <a:off x="6550278" y="3846238"/>
                  <a:ext cx="112131" cy="616723"/>
                  <a:chOff x="1883650" y="2468875"/>
                  <a:chExt cx="153620" cy="844910"/>
                </a:xfrm>
              </p:grpSpPr>
              <p:sp>
                <p:nvSpPr>
                  <p:cNvPr id="2524" name="Google Shape;2524;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Google Shape;2525;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Google Shape;2526;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Google Shape;2527;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4" name="Google Shape;2464;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28" name="Google Shape;2528;p76"/>
              <p:cNvCxnSpPr>
                <a:endCxn id="246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29" name="Google Shape;2529;p76"/>
              <p:cNvCxnSpPr>
                <a:stCxn id="2464" idx="1"/>
                <a:endCxn id="2494"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494" name="Google Shape;2494;p76"/>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530" name="Google Shape;2530;p76"/>
              <p:cNvCxnSpPr>
                <a:stCxn id="2494" idx="0"/>
                <a:endCxn id="2531"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531" name="Google Shape;2531;p76"/>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i="1" sz="1600">
                  <a:solidFill>
                    <a:schemeClr val="dk1"/>
                  </a:solidFill>
                  <a:latin typeface="Calibri"/>
                  <a:ea typeface="Calibri"/>
                  <a:cs typeface="Calibri"/>
                  <a:sym typeface="Calibri"/>
                </a:endParaRPr>
              </a:p>
            </p:txBody>
          </p:sp>
        </p:grpSp>
      </p:grpSp>
      <p:grpSp>
        <p:nvGrpSpPr>
          <p:cNvPr id="2532" name="Google Shape;2532;p76"/>
          <p:cNvGrpSpPr/>
          <p:nvPr/>
        </p:nvGrpSpPr>
        <p:grpSpPr>
          <a:xfrm>
            <a:off x="5597783" y="4285307"/>
            <a:ext cx="935049" cy="1738265"/>
            <a:chOff x="4383340" y="4293507"/>
            <a:chExt cx="935049" cy="1738265"/>
          </a:xfrm>
        </p:grpSpPr>
        <p:sp>
          <p:nvSpPr>
            <p:cNvPr id="2533" name="Google Shape;2533;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534" name="Google Shape;2534;p76"/>
            <p:cNvGrpSpPr/>
            <p:nvPr/>
          </p:nvGrpSpPr>
          <p:grpSpPr>
            <a:xfrm>
              <a:off x="4707961" y="4293507"/>
              <a:ext cx="610428" cy="1389112"/>
              <a:chOff x="4707961" y="4293507"/>
              <a:chExt cx="610428" cy="1389112"/>
            </a:xfrm>
          </p:grpSpPr>
          <p:grpSp>
            <p:nvGrpSpPr>
              <p:cNvPr id="2535" name="Google Shape;2535;p76"/>
              <p:cNvGrpSpPr/>
              <p:nvPr/>
            </p:nvGrpSpPr>
            <p:grpSpPr>
              <a:xfrm rot="5400000">
                <a:off x="4451069" y="4550399"/>
                <a:ext cx="779512" cy="265728"/>
                <a:chOff x="6223414" y="4018641"/>
                <a:chExt cx="776477" cy="280329"/>
              </a:xfrm>
            </p:grpSpPr>
            <p:grpSp>
              <p:nvGrpSpPr>
                <p:cNvPr id="2536" name="Google Shape;2536;p76"/>
                <p:cNvGrpSpPr/>
                <p:nvPr/>
              </p:nvGrpSpPr>
              <p:grpSpPr>
                <a:xfrm rot="-5400000">
                  <a:off x="6550278" y="3846238"/>
                  <a:ext cx="112131" cy="616723"/>
                  <a:chOff x="1883650" y="2468875"/>
                  <a:chExt cx="153620" cy="844910"/>
                </a:xfrm>
              </p:grpSpPr>
              <p:sp>
                <p:nvSpPr>
                  <p:cNvPr id="2537" name="Google Shape;2537;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Google Shape;2538;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Google Shape;2539;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Google Shape;2540;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1" name="Google Shape;2541;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42" name="Google Shape;2542;p76"/>
              <p:cNvCxnSpPr>
                <a:endCxn id="2541"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43" name="Google Shape;2543;p76"/>
              <p:cNvCxnSpPr>
                <a:stCxn id="2541"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sp>
        <p:nvSpPr>
          <p:cNvPr id="2544" name="Google Shape;2544;p7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Google Shape;2550;p7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551" name="Google Shape;2551;p7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552" name="Google Shape;2552;p77"/>
          <p:cNvGrpSpPr/>
          <p:nvPr/>
        </p:nvGrpSpPr>
        <p:grpSpPr>
          <a:xfrm rot="5400000">
            <a:off x="735936" y="4559168"/>
            <a:ext cx="779512" cy="265728"/>
            <a:chOff x="6223414" y="4018641"/>
            <a:chExt cx="776477" cy="280329"/>
          </a:xfrm>
        </p:grpSpPr>
        <p:grpSp>
          <p:nvGrpSpPr>
            <p:cNvPr id="2553" name="Google Shape;2553;p77"/>
            <p:cNvGrpSpPr/>
            <p:nvPr/>
          </p:nvGrpSpPr>
          <p:grpSpPr>
            <a:xfrm rot="-5400000">
              <a:off x="6550278" y="3846238"/>
              <a:ext cx="112131" cy="616723"/>
              <a:chOff x="1883650" y="2468875"/>
              <a:chExt cx="153620" cy="844910"/>
            </a:xfrm>
          </p:grpSpPr>
          <p:sp>
            <p:nvSpPr>
              <p:cNvPr id="2554" name="Google Shape;2554;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Google Shape;2555;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Google Shape;2556;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Google Shape;2557;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8" name="Google Shape;2558;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59" name="Google Shape;2559;p77"/>
          <p:cNvCxnSpPr>
            <a:endCxn id="2558"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60" name="Google Shape;2560;p77"/>
          <p:cNvCxnSpPr>
            <a:stCxn id="2558"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561" name="Google Shape;2561;p7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562" name="Google Shape;2562;p7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563" name="Google Shape;2563;p7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564" name="Google Shape;2564;p7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565" name="Google Shape;2565;p7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566" name="Google Shape;2566;p7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567" name="Google Shape;2567;p77"/>
          <p:cNvGrpSpPr/>
          <p:nvPr/>
        </p:nvGrpSpPr>
        <p:grpSpPr>
          <a:xfrm rot="5400000">
            <a:off x="1343548" y="4553269"/>
            <a:ext cx="779512" cy="265728"/>
            <a:chOff x="6223414" y="4018641"/>
            <a:chExt cx="776477" cy="280329"/>
          </a:xfrm>
        </p:grpSpPr>
        <p:grpSp>
          <p:nvGrpSpPr>
            <p:cNvPr id="2568" name="Google Shape;2568;p77"/>
            <p:cNvGrpSpPr/>
            <p:nvPr/>
          </p:nvGrpSpPr>
          <p:grpSpPr>
            <a:xfrm rot="-5400000">
              <a:off x="6550278" y="3846238"/>
              <a:ext cx="112131" cy="616723"/>
              <a:chOff x="1883650" y="2468875"/>
              <a:chExt cx="153620" cy="844910"/>
            </a:xfrm>
          </p:grpSpPr>
          <p:sp>
            <p:nvSpPr>
              <p:cNvPr id="2569" name="Google Shape;2569;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Google Shape;2570;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Google Shape;2571;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Google Shape;2572;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3" name="Google Shape;2573;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74" name="Google Shape;2574;p77"/>
          <p:cNvCxnSpPr>
            <a:endCxn id="2573"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75" name="Google Shape;2575;p77"/>
          <p:cNvCxnSpPr>
            <a:stCxn id="2573"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76" name="Google Shape;2576;p77"/>
          <p:cNvGrpSpPr/>
          <p:nvPr/>
        </p:nvGrpSpPr>
        <p:grpSpPr>
          <a:xfrm rot="5400000">
            <a:off x="1938462" y="4553269"/>
            <a:ext cx="779512" cy="265728"/>
            <a:chOff x="6223414" y="4018641"/>
            <a:chExt cx="776477" cy="280329"/>
          </a:xfrm>
        </p:grpSpPr>
        <p:grpSp>
          <p:nvGrpSpPr>
            <p:cNvPr id="2577" name="Google Shape;2577;p77"/>
            <p:cNvGrpSpPr/>
            <p:nvPr/>
          </p:nvGrpSpPr>
          <p:grpSpPr>
            <a:xfrm rot="-5400000">
              <a:off x="6550278" y="3846238"/>
              <a:ext cx="112131" cy="616723"/>
              <a:chOff x="1883650" y="2468875"/>
              <a:chExt cx="153620" cy="844910"/>
            </a:xfrm>
          </p:grpSpPr>
          <p:sp>
            <p:nvSpPr>
              <p:cNvPr id="2578" name="Google Shape;2578;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Google Shape;2579;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Google Shape;2580;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Google Shape;2581;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82" name="Google Shape;2582;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83" name="Google Shape;2583;p77"/>
          <p:cNvCxnSpPr>
            <a:endCxn id="2582"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84" name="Google Shape;2584;p77"/>
          <p:cNvCxnSpPr>
            <a:stCxn id="2582"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85" name="Google Shape;2585;p77"/>
          <p:cNvGrpSpPr/>
          <p:nvPr/>
        </p:nvGrpSpPr>
        <p:grpSpPr>
          <a:xfrm rot="5400000">
            <a:off x="2548883" y="4550399"/>
            <a:ext cx="779512" cy="265728"/>
            <a:chOff x="6223414" y="4018641"/>
            <a:chExt cx="776477" cy="280329"/>
          </a:xfrm>
        </p:grpSpPr>
        <p:grpSp>
          <p:nvGrpSpPr>
            <p:cNvPr id="2586" name="Google Shape;2586;p77"/>
            <p:cNvGrpSpPr/>
            <p:nvPr/>
          </p:nvGrpSpPr>
          <p:grpSpPr>
            <a:xfrm rot="-5400000">
              <a:off x="6550278" y="3846238"/>
              <a:ext cx="112131" cy="616723"/>
              <a:chOff x="1883650" y="2468875"/>
              <a:chExt cx="153620" cy="844910"/>
            </a:xfrm>
          </p:grpSpPr>
          <p:sp>
            <p:nvSpPr>
              <p:cNvPr id="2587" name="Google Shape;2587;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Google Shape;2588;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Google Shape;2589;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Google Shape;2590;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1" name="Google Shape;2591;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92" name="Google Shape;2592;p77"/>
          <p:cNvCxnSpPr>
            <a:endCxn id="2591"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93" name="Google Shape;2593;p77"/>
          <p:cNvCxnSpPr>
            <a:stCxn id="2591" idx="0"/>
            <a:endCxn id="2594"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595" name="Google Shape;2595;p77"/>
          <p:cNvGrpSpPr/>
          <p:nvPr/>
        </p:nvGrpSpPr>
        <p:grpSpPr>
          <a:xfrm rot="5400000">
            <a:off x="3854066" y="4550399"/>
            <a:ext cx="779512" cy="265728"/>
            <a:chOff x="6223414" y="4018641"/>
            <a:chExt cx="776477" cy="280329"/>
          </a:xfrm>
        </p:grpSpPr>
        <p:grpSp>
          <p:nvGrpSpPr>
            <p:cNvPr id="2596" name="Google Shape;2596;p77"/>
            <p:cNvGrpSpPr/>
            <p:nvPr/>
          </p:nvGrpSpPr>
          <p:grpSpPr>
            <a:xfrm rot="-5400000">
              <a:off x="6550278" y="3846238"/>
              <a:ext cx="112131" cy="616723"/>
              <a:chOff x="1883650" y="2468875"/>
              <a:chExt cx="153620" cy="844910"/>
            </a:xfrm>
          </p:grpSpPr>
          <p:sp>
            <p:nvSpPr>
              <p:cNvPr id="2597" name="Google Shape;2597;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Google Shape;2598;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Google Shape;2599;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Google Shape;2600;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4" name="Google Shape;2594;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1" name="Google Shape;2601;p77"/>
          <p:cNvCxnSpPr>
            <a:endCxn id="2594"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02" name="Google Shape;2602;p77"/>
          <p:cNvCxnSpPr>
            <a:stCxn id="2594"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03" name="Google Shape;2603;p7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604" name="Google Shape;2604;p77"/>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05" name="Google Shape;2605;p77"/>
          <p:cNvCxnSpPr>
            <a:stCxn id="2558" idx="1"/>
            <a:endCxn id="260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607" name="Google Shape;2607;p77"/>
          <p:cNvCxnSpPr>
            <a:stCxn id="2573" idx="1"/>
            <a:endCxn id="260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609" name="Google Shape;2609;p77"/>
          <p:cNvCxnSpPr>
            <a:stCxn id="2582" idx="1"/>
            <a:endCxn id="261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611" name="Google Shape;2611;p77"/>
          <p:cNvCxnSpPr>
            <a:stCxn id="2591" idx="1"/>
            <a:endCxn id="261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606" name="Google Shape;2606;p7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Google Shape;2608;p7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Google Shape;2610;p77"/>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Google Shape;2612;p77"/>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3" name="Google Shape;2613;p77"/>
          <p:cNvCxnSpPr>
            <a:stCxn id="2614" idx="1"/>
            <a:endCxn id="2612" idx="4"/>
          </p:cNvCxnSpPr>
          <p:nvPr/>
        </p:nvCxnSpPr>
        <p:spPr>
          <a:xfrm rot="10800000">
            <a:off x="3001944" y="3574128"/>
            <a:ext cx="4277100" cy="707100"/>
          </a:xfrm>
          <a:prstGeom prst="straightConnector1">
            <a:avLst/>
          </a:prstGeom>
          <a:noFill/>
          <a:ln cap="flat" cmpd="sng" w="19050">
            <a:solidFill>
              <a:srgbClr val="7F7F7F"/>
            </a:solidFill>
            <a:prstDash val="solid"/>
            <a:round/>
            <a:headEnd len="sm" w="sm" type="none"/>
            <a:tailEnd len="med" w="med" type="stealth"/>
          </a:ln>
        </p:spPr>
      </p:cxnSp>
      <p:cxnSp>
        <p:nvCxnSpPr>
          <p:cNvPr id="2615" name="Google Shape;2615;p77"/>
          <p:cNvCxnSpPr>
            <a:stCxn id="2614" idx="1"/>
            <a:endCxn id="2610" idx="4"/>
          </p:cNvCxnSpPr>
          <p:nvPr/>
        </p:nvCxnSpPr>
        <p:spPr>
          <a:xfrm rot="10800000">
            <a:off x="2397744" y="3574128"/>
            <a:ext cx="4881300" cy="707100"/>
          </a:xfrm>
          <a:prstGeom prst="straightConnector1">
            <a:avLst/>
          </a:prstGeom>
          <a:noFill/>
          <a:ln cap="flat" cmpd="sng" w="19050">
            <a:solidFill>
              <a:srgbClr val="7F7F7F"/>
            </a:solidFill>
            <a:prstDash val="solid"/>
            <a:round/>
            <a:headEnd len="sm" w="sm" type="none"/>
            <a:tailEnd len="med" w="med" type="stealth"/>
          </a:ln>
        </p:spPr>
      </p:cxnSp>
      <p:cxnSp>
        <p:nvCxnSpPr>
          <p:cNvPr id="2616" name="Google Shape;2616;p77"/>
          <p:cNvCxnSpPr>
            <a:stCxn id="2614" idx="1"/>
            <a:endCxn id="2608" idx="3"/>
          </p:cNvCxnSpPr>
          <p:nvPr/>
        </p:nvCxnSpPr>
        <p:spPr>
          <a:xfrm rot="10800000">
            <a:off x="1776744" y="3611928"/>
            <a:ext cx="5502300" cy="669300"/>
          </a:xfrm>
          <a:prstGeom prst="straightConnector1">
            <a:avLst/>
          </a:prstGeom>
          <a:noFill/>
          <a:ln cap="flat" cmpd="sng" w="19050">
            <a:solidFill>
              <a:srgbClr val="7F7F7F"/>
            </a:solidFill>
            <a:prstDash val="solid"/>
            <a:round/>
            <a:headEnd len="sm" w="sm" type="none"/>
            <a:tailEnd len="med" w="med" type="stealth"/>
          </a:ln>
        </p:spPr>
      </p:cxnSp>
      <p:cxnSp>
        <p:nvCxnSpPr>
          <p:cNvPr id="2617" name="Google Shape;2617;p77"/>
          <p:cNvCxnSpPr>
            <a:stCxn id="2614" idx="1"/>
            <a:endCxn id="2606" idx="3"/>
          </p:cNvCxnSpPr>
          <p:nvPr/>
        </p:nvCxnSpPr>
        <p:spPr>
          <a:xfrm rot="10800000">
            <a:off x="1172544" y="3611928"/>
            <a:ext cx="6106500" cy="669300"/>
          </a:xfrm>
          <a:prstGeom prst="straightConnector1">
            <a:avLst/>
          </a:prstGeom>
          <a:noFill/>
          <a:ln cap="flat" cmpd="sng" w="19050">
            <a:solidFill>
              <a:srgbClr val="7F7F7F"/>
            </a:solidFill>
            <a:prstDash val="solid"/>
            <a:round/>
            <a:headEnd len="sm" w="sm" type="none"/>
            <a:tailEnd len="med" w="med" type="stealth"/>
          </a:ln>
        </p:spPr>
      </p:cxnSp>
      <p:sp>
        <p:nvSpPr>
          <p:cNvPr id="2618" name="Google Shape;2618;p77"/>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619" name="Google Shape;2619;p7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620" name="Google Shape;2620;p77"/>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621" name="Google Shape;2621;p77"/>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22" name="Google Shape;2622;p77"/>
          <p:cNvCxnSpPr/>
          <p:nvPr/>
        </p:nvCxnSpPr>
        <p:spPr>
          <a:xfrm flipH="1" rot="10800000">
            <a:off x="1132705" y="2768307"/>
            <a:ext cx="2263" cy="752816"/>
          </a:xfrm>
          <a:prstGeom prst="straightConnector1">
            <a:avLst/>
          </a:prstGeom>
          <a:noFill/>
          <a:ln cap="flat" cmpd="sng" w="19050">
            <a:solidFill>
              <a:srgbClr val="7F7F7F"/>
            </a:solidFill>
            <a:prstDash val="solid"/>
            <a:round/>
            <a:headEnd len="sm" w="sm" type="none"/>
            <a:tailEnd len="med" w="med" type="stealth"/>
          </a:ln>
        </p:spPr>
      </p:cxnSp>
      <p:cxnSp>
        <p:nvCxnSpPr>
          <p:cNvPr id="2623" name="Google Shape;2623;p77"/>
          <p:cNvCxnSpPr/>
          <p:nvPr/>
        </p:nvCxnSpPr>
        <p:spPr>
          <a:xfrm flipH="1" rot="10800000">
            <a:off x="1737059" y="2759060"/>
            <a:ext cx="1705" cy="762062"/>
          </a:xfrm>
          <a:prstGeom prst="straightConnector1">
            <a:avLst/>
          </a:prstGeom>
          <a:noFill/>
          <a:ln cap="flat" cmpd="sng" w="19050">
            <a:solidFill>
              <a:srgbClr val="7F7F7F"/>
            </a:solidFill>
            <a:prstDash val="solid"/>
            <a:round/>
            <a:headEnd len="sm" w="sm" type="none"/>
            <a:tailEnd len="med" w="med" type="stealth"/>
          </a:ln>
        </p:spPr>
      </p:cxnSp>
      <p:cxnSp>
        <p:nvCxnSpPr>
          <p:cNvPr id="2624" name="Google Shape;2624;p77"/>
          <p:cNvCxnSpPr/>
          <p:nvPr/>
        </p:nvCxnSpPr>
        <p:spPr>
          <a:xfrm flipH="1" rot="10800000">
            <a:off x="2341413" y="2759060"/>
            <a:ext cx="1147" cy="762062"/>
          </a:xfrm>
          <a:prstGeom prst="straightConnector1">
            <a:avLst/>
          </a:prstGeom>
          <a:noFill/>
          <a:ln cap="flat" cmpd="sng" w="19050">
            <a:solidFill>
              <a:srgbClr val="7F7F7F"/>
            </a:solidFill>
            <a:prstDash val="solid"/>
            <a:round/>
            <a:headEnd len="sm" w="sm" type="none"/>
            <a:tailEnd len="med" w="med" type="stealth"/>
          </a:ln>
        </p:spPr>
      </p:cxnSp>
      <p:cxnSp>
        <p:nvCxnSpPr>
          <p:cNvPr id="2625" name="Google Shape;2625;p77"/>
          <p:cNvCxnSpPr/>
          <p:nvPr/>
        </p:nvCxnSpPr>
        <p:spPr>
          <a:xfrm flipH="1" rot="10800000">
            <a:off x="2945767" y="2759060"/>
            <a:ext cx="589" cy="762062"/>
          </a:xfrm>
          <a:prstGeom prst="straightConnector1">
            <a:avLst/>
          </a:prstGeom>
          <a:noFill/>
          <a:ln cap="flat" cmpd="sng" w="19050">
            <a:solidFill>
              <a:srgbClr val="7F7F7F"/>
            </a:solidFill>
            <a:prstDash val="solid"/>
            <a:round/>
            <a:headEnd len="sm" w="sm" type="none"/>
            <a:tailEnd len="med" w="med" type="stealth"/>
          </a:ln>
        </p:spPr>
      </p:cxnSp>
      <p:grpSp>
        <p:nvGrpSpPr>
          <p:cNvPr id="2626" name="Google Shape;2626;p77"/>
          <p:cNvGrpSpPr/>
          <p:nvPr/>
        </p:nvGrpSpPr>
        <p:grpSpPr>
          <a:xfrm rot="5400000">
            <a:off x="1768445" y="1361999"/>
            <a:ext cx="779512" cy="265728"/>
            <a:chOff x="6223414" y="4018641"/>
            <a:chExt cx="776477" cy="280329"/>
          </a:xfrm>
        </p:grpSpPr>
        <p:grpSp>
          <p:nvGrpSpPr>
            <p:cNvPr id="2627" name="Google Shape;2627;p77"/>
            <p:cNvGrpSpPr/>
            <p:nvPr/>
          </p:nvGrpSpPr>
          <p:grpSpPr>
            <a:xfrm rot="-5400000">
              <a:off x="6550278" y="3846238"/>
              <a:ext cx="112131" cy="616723"/>
              <a:chOff x="1883650" y="2468875"/>
              <a:chExt cx="153620" cy="844910"/>
            </a:xfrm>
          </p:grpSpPr>
          <p:sp>
            <p:nvSpPr>
              <p:cNvPr id="2628" name="Google Shape;2628;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Google Shape;2629;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0" name="Google Shape;2630;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1" name="Google Shape;2631;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2" name="Google Shape;2632;p77"/>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3" name="Google Shape;2633;p77"/>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634" name="Google Shape;2634;p77"/>
          <p:cNvCxnSpPr>
            <a:endCxn id="2635" idx="1"/>
          </p:cNvCxnSpPr>
          <p:nvPr/>
        </p:nvCxnSpPr>
        <p:spPr>
          <a:xfrm>
            <a:off x="2298990" y="1788178"/>
            <a:ext cx="4748100" cy="277500"/>
          </a:xfrm>
          <a:prstGeom prst="straightConnector1">
            <a:avLst/>
          </a:prstGeom>
          <a:noFill/>
          <a:ln cap="flat" cmpd="sng" w="19050">
            <a:solidFill>
              <a:srgbClr val="7F7F7F"/>
            </a:solidFill>
            <a:prstDash val="solid"/>
            <a:round/>
            <a:headEnd len="sm" w="sm" type="none"/>
            <a:tailEnd len="med" w="med" type="stealth"/>
          </a:ln>
        </p:spPr>
      </p:cxnSp>
      <p:sp>
        <p:nvSpPr>
          <p:cNvPr id="2636" name="Google Shape;2636;p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637" name="Google Shape;2637;p77"/>
          <p:cNvGrpSpPr/>
          <p:nvPr/>
        </p:nvGrpSpPr>
        <p:grpSpPr>
          <a:xfrm rot="5400000">
            <a:off x="4451069" y="4550399"/>
            <a:ext cx="779512" cy="265728"/>
            <a:chOff x="6223414" y="4018641"/>
            <a:chExt cx="776477" cy="280329"/>
          </a:xfrm>
        </p:grpSpPr>
        <p:grpSp>
          <p:nvGrpSpPr>
            <p:cNvPr id="2638" name="Google Shape;2638;p77"/>
            <p:cNvGrpSpPr/>
            <p:nvPr/>
          </p:nvGrpSpPr>
          <p:grpSpPr>
            <a:xfrm rot="-5400000">
              <a:off x="6550278" y="3846238"/>
              <a:ext cx="112131" cy="616723"/>
              <a:chOff x="1883650" y="2468875"/>
              <a:chExt cx="153620" cy="844910"/>
            </a:xfrm>
          </p:grpSpPr>
          <p:sp>
            <p:nvSpPr>
              <p:cNvPr id="2639" name="Google Shape;263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Google Shape;264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Google Shape;264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Google Shape;264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43" name="Google Shape;264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44" name="Google Shape;2644;p77"/>
          <p:cNvCxnSpPr>
            <a:endCxn id="2643"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45" name="Google Shape;2645;p77"/>
          <p:cNvCxnSpPr>
            <a:stCxn id="2643"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46" name="Google Shape;2646;p77"/>
          <p:cNvSpPr txBox="1"/>
          <p:nvPr/>
        </p:nvSpPr>
        <p:spPr>
          <a:xfrm>
            <a:off x="4995276" y="56891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647" name="Google Shape;2647;p77"/>
          <p:cNvGrpSpPr/>
          <p:nvPr/>
        </p:nvGrpSpPr>
        <p:grpSpPr>
          <a:xfrm rot="5400000">
            <a:off x="5063005" y="4546299"/>
            <a:ext cx="779512" cy="265728"/>
            <a:chOff x="6223414" y="4018641"/>
            <a:chExt cx="776477" cy="280329"/>
          </a:xfrm>
        </p:grpSpPr>
        <p:grpSp>
          <p:nvGrpSpPr>
            <p:cNvPr id="2648" name="Google Shape;2648;p77"/>
            <p:cNvGrpSpPr/>
            <p:nvPr/>
          </p:nvGrpSpPr>
          <p:grpSpPr>
            <a:xfrm rot="-5400000">
              <a:off x="6550278" y="3846238"/>
              <a:ext cx="112131" cy="616723"/>
              <a:chOff x="1883650" y="2468875"/>
              <a:chExt cx="153620" cy="844910"/>
            </a:xfrm>
          </p:grpSpPr>
          <p:sp>
            <p:nvSpPr>
              <p:cNvPr id="2649" name="Google Shape;264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Google Shape;265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Google Shape;265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Google Shape;265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3" name="Google Shape;265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54" name="Google Shape;2654;p77"/>
          <p:cNvCxnSpPr>
            <a:endCxn id="2653" idx="3"/>
          </p:cNvCxnSpPr>
          <p:nvPr/>
        </p:nvCxnSpPr>
        <p:spPr>
          <a:xfrm rot="10800000">
            <a:off x="5452761" y="50689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55" name="Google Shape;2655;p77"/>
          <p:cNvCxnSpPr>
            <a:stCxn id="2653" idx="0"/>
          </p:cNvCxnSpPr>
          <p:nvPr/>
        </p:nvCxnSpPr>
        <p:spPr>
          <a:xfrm>
            <a:off x="5585625" y="46791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56" name="Google Shape;2656;p77"/>
          <p:cNvSpPr txBox="1"/>
          <p:nvPr/>
        </p:nvSpPr>
        <p:spPr>
          <a:xfrm>
            <a:off x="5597783"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657" name="Google Shape;2657;p77"/>
          <p:cNvGrpSpPr/>
          <p:nvPr/>
        </p:nvGrpSpPr>
        <p:grpSpPr>
          <a:xfrm rot="5400000">
            <a:off x="5665512" y="4542199"/>
            <a:ext cx="779512" cy="265728"/>
            <a:chOff x="6223414" y="4018641"/>
            <a:chExt cx="776477" cy="280329"/>
          </a:xfrm>
        </p:grpSpPr>
        <p:grpSp>
          <p:nvGrpSpPr>
            <p:cNvPr id="2658" name="Google Shape;2658;p77"/>
            <p:cNvGrpSpPr/>
            <p:nvPr/>
          </p:nvGrpSpPr>
          <p:grpSpPr>
            <a:xfrm rot="-5400000">
              <a:off x="6550278" y="3846238"/>
              <a:ext cx="112131" cy="616723"/>
              <a:chOff x="1883650" y="2468875"/>
              <a:chExt cx="153620" cy="844910"/>
            </a:xfrm>
          </p:grpSpPr>
          <p:sp>
            <p:nvSpPr>
              <p:cNvPr id="2659" name="Google Shape;265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Google Shape;266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Google Shape;266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Google Shape;266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3" name="Google Shape;266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64" name="Google Shape;2664;p77"/>
          <p:cNvCxnSpPr>
            <a:endCxn id="2663" idx="3"/>
          </p:cNvCxnSpPr>
          <p:nvPr/>
        </p:nvCxnSpPr>
        <p:spPr>
          <a:xfrm rot="10800000">
            <a:off x="6055268"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65" name="Google Shape;2665;p77"/>
          <p:cNvCxnSpPr>
            <a:stCxn id="2663" idx="0"/>
          </p:cNvCxnSpPr>
          <p:nvPr/>
        </p:nvCxnSpPr>
        <p:spPr>
          <a:xfrm>
            <a:off x="6188132" y="46750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66" name="Google Shape;2666;p77"/>
          <p:cNvSpPr txBox="1"/>
          <p:nvPr/>
        </p:nvSpPr>
        <p:spPr>
          <a:xfrm>
            <a:off x="6214690"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667" name="Google Shape;2667;p77"/>
          <p:cNvGrpSpPr/>
          <p:nvPr/>
        </p:nvGrpSpPr>
        <p:grpSpPr>
          <a:xfrm rot="5400000">
            <a:off x="6282419" y="4542199"/>
            <a:ext cx="779512" cy="265728"/>
            <a:chOff x="6223414" y="4018641"/>
            <a:chExt cx="776477" cy="280329"/>
          </a:xfrm>
        </p:grpSpPr>
        <p:grpSp>
          <p:nvGrpSpPr>
            <p:cNvPr id="2668" name="Google Shape;2668;p77"/>
            <p:cNvGrpSpPr/>
            <p:nvPr/>
          </p:nvGrpSpPr>
          <p:grpSpPr>
            <a:xfrm rot="-5400000">
              <a:off x="6550278" y="3846238"/>
              <a:ext cx="112131" cy="616723"/>
              <a:chOff x="1883650" y="2468875"/>
              <a:chExt cx="153620" cy="844910"/>
            </a:xfrm>
          </p:grpSpPr>
          <p:sp>
            <p:nvSpPr>
              <p:cNvPr id="2669" name="Google Shape;266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Google Shape;267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Google Shape;267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Google Shape;267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Google Shape;267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74" name="Google Shape;2674;p77"/>
          <p:cNvCxnSpPr>
            <a:endCxn id="2673" idx="3"/>
          </p:cNvCxnSpPr>
          <p:nvPr/>
        </p:nvCxnSpPr>
        <p:spPr>
          <a:xfrm rot="10800000">
            <a:off x="6672175"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75" name="Google Shape;2675;p77"/>
          <p:cNvCxnSpPr>
            <a:stCxn id="2673" idx="0"/>
          </p:cNvCxnSpPr>
          <p:nvPr/>
        </p:nvCxnSpPr>
        <p:spPr>
          <a:xfrm>
            <a:off x="6805039" y="467506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676" name="Google Shape;2676;p77"/>
          <p:cNvGrpSpPr/>
          <p:nvPr/>
        </p:nvGrpSpPr>
        <p:grpSpPr>
          <a:xfrm>
            <a:off x="6821559" y="1210619"/>
            <a:ext cx="935044" cy="4808874"/>
            <a:chOff x="4383340" y="1222898"/>
            <a:chExt cx="935044" cy="4808874"/>
          </a:xfrm>
        </p:grpSpPr>
        <p:sp>
          <p:nvSpPr>
            <p:cNvPr id="2677" name="Google Shape;2677;p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a:p>
          </p:txBody>
        </p:sp>
        <p:grpSp>
          <p:nvGrpSpPr>
            <p:cNvPr id="2678" name="Google Shape;2678;p77"/>
            <p:cNvGrpSpPr/>
            <p:nvPr/>
          </p:nvGrpSpPr>
          <p:grpSpPr>
            <a:xfrm>
              <a:off x="4407425" y="1222898"/>
              <a:ext cx="859404" cy="4459721"/>
              <a:chOff x="4407425" y="1222898"/>
              <a:chExt cx="859404" cy="4459721"/>
            </a:xfrm>
          </p:grpSpPr>
          <p:grpSp>
            <p:nvGrpSpPr>
              <p:cNvPr id="2679" name="Google Shape;2679;p77"/>
              <p:cNvGrpSpPr/>
              <p:nvPr/>
            </p:nvGrpSpPr>
            <p:grpSpPr>
              <a:xfrm rot="5400000">
                <a:off x="4451069" y="4550399"/>
                <a:ext cx="779512" cy="265728"/>
                <a:chOff x="6223414" y="4018641"/>
                <a:chExt cx="776477" cy="280329"/>
              </a:xfrm>
            </p:grpSpPr>
            <p:grpSp>
              <p:nvGrpSpPr>
                <p:cNvPr id="2680" name="Google Shape;2680;p77"/>
                <p:cNvGrpSpPr/>
                <p:nvPr/>
              </p:nvGrpSpPr>
              <p:grpSpPr>
                <a:xfrm rot="-5400000">
                  <a:off x="6550278" y="3846238"/>
                  <a:ext cx="112131" cy="616723"/>
                  <a:chOff x="1883650" y="2468875"/>
                  <a:chExt cx="153620" cy="844910"/>
                </a:xfrm>
              </p:grpSpPr>
              <p:sp>
                <p:nvSpPr>
                  <p:cNvPr id="2681" name="Google Shape;2681;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Google Shape;2682;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Google Shape;2683;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Google Shape;2684;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4" name="Google Shape;2614;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85" name="Google Shape;2685;p77"/>
              <p:cNvCxnSpPr>
                <a:endCxn id="261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86" name="Google Shape;2686;p77"/>
              <p:cNvCxnSpPr>
                <a:stCxn id="2614" idx="1"/>
                <a:endCxn id="2635"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635" name="Google Shape;2635;p77"/>
              <p:cNvSpPr txBox="1"/>
              <p:nvPr/>
            </p:nvSpPr>
            <p:spPr>
              <a:xfrm>
                <a:off x="4608871" y="1908680"/>
                <a:ext cx="460230" cy="338554"/>
              </a:xfrm>
              <a:prstGeom prst="rect">
                <a:avLst/>
              </a:prstGeom>
              <a:blipFill rotWithShape="1">
                <a:blip r:embed="rId3">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87" name="Google Shape;2687;p77"/>
              <p:cNvCxnSpPr>
                <a:stCxn id="2635" idx="0"/>
                <a:endCxn id="2688" idx="2"/>
              </p:cNvCxnSpPr>
              <p:nvPr/>
            </p:nvCxnSpPr>
            <p:spPr>
              <a:xfrm rot="10800000">
                <a:off x="4837186" y="1561580"/>
                <a:ext cx="1800" cy="347100"/>
              </a:xfrm>
              <a:prstGeom prst="straightConnector1">
                <a:avLst/>
              </a:prstGeom>
              <a:noFill/>
              <a:ln cap="flat" cmpd="sng" w="19050">
                <a:solidFill>
                  <a:srgbClr val="7F7F7F"/>
                </a:solidFill>
                <a:prstDash val="solid"/>
                <a:round/>
                <a:headEnd len="sm" w="sm" type="none"/>
                <a:tailEnd len="med" w="med" type="stealth"/>
              </a:ln>
            </p:spPr>
          </p:cxnSp>
          <p:sp>
            <p:nvSpPr>
              <p:cNvPr id="2688" name="Google Shape;2688;p77"/>
              <p:cNvSpPr txBox="1"/>
              <p:nvPr/>
            </p:nvSpPr>
            <p:spPr>
              <a:xfrm>
                <a:off x="4407425" y="1222898"/>
                <a:ext cx="8594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money</a:t>
                </a:r>
                <a:endParaRPr i="1" sz="1600">
                  <a:solidFill>
                    <a:schemeClr val="dk1"/>
                  </a:solidFill>
                  <a:latin typeface="Calibri"/>
                  <a:ea typeface="Calibri"/>
                  <a:cs typeface="Calibri"/>
                  <a:sym typeface="Calibri"/>
                </a:endParaRPr>
              </a:p>
            </p:txBody>
          </p:sp>
        </p:grpSp>
      </p:grpSp>
      <p:cxnSp>
        <p:nvCxnSpPr>
          <p:cNvPr id="2689" name="Google Shape;2689;p77"/>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690" name="Google Shape;2690;p77"/>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1" name="Google Shape;2691;p77"/>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2" name="Google Shape;2692;p77"/>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3" name="Google Shape;2693;p77"/>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2694" name="Google Shape;2694;p77"/>
          <p:cNvCxnSpPr>
            <a:stCxn id="2690" idx="0"/>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695" name="Google Shape;2695;p77"/>
          <p:cNvCxnSpPr>
            <a:stCxn id="2691" idx="0"/>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696" name="Google Shape;2696;p77"/>
          <p:cNvCxnSpPr>
            <a:stCxn id="2692" idx="0"/>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697" name="Google Shape;2697;p77"/>
          <p:cNvCxnSpPr>
            <a:stCxn id="2693" idx="0"/>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Google Shape;2702;p7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in equations</a:t>
            </a:r>
            <a:endParaRPr/>
          </a:p>
        </p:txBody>
      </p:sp>
      <p:sp>
        <p:nvSpPr>
          <p:cNvPr id="2703" name="Google Shape;2703;p7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have encoder hidden states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On timestep </a:t>
            </a:r>
            <a:r>
              <a:rPr b="0" i="1" lang="en-US" sz="2000" u="none" cap="none" strike="noStrike">
                <a:solidFill>
                  <a:schemeClr val="dk1"/>
                </a:solidFill>
                <a:latin typeface="Calibri"/>
                <a:ea typeface="Calibri"/>
                <a:cs typeface="Calibri"/>
                <a:sym typeface="Calibri"/>
              </a:rPr>
              <a:t>t</a:t>
            </a:r>
            <a:r>
              <a:rPr b="0" i="0" lang="en-US" sz="2000" u="none" cap="none" strike="noStrike">
                <a:solidFill>
                  <a:schemeClr val="dk1"/>
                </a:solidFill>
                <a:latin typeface="Calibri"/>
                <a:ea typeface="Calibri"/>
                <a:cs typeface="Calibri"/>
                <a:sym typeface="Calibri"/>
              </a:rPr>
              <a:t>, we have decoder hidden state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get the attention scores         for this step:</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take softmax to get the attention distribution        for this step (this is a probability distribution and sums to 1)</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rgbClr val="CC0000"/>
              </a:buClr>
              <a:buSzPts val="2000"/>
              <a:buFont typeface="Time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use        to take a weighted sum of the encoder hidden states to get the attention output </a:t>
            </a:r>
            <a:endParaRPr/>
          </a:p>
          <a:p>
            <a:pPr indent="0" lvl="0" marL="0" marR="0" rtl="0" algn="l">
              <a:spcBef>
                <a:spcPts val="400"/>
              </a:spcBef>
              <a:spcAft>
                <a:spcPts val="0"/>
              </a:spcAft>
              <a:buClr>
                <a:srgbClr val="CC0000"/>
              </a:buClr>
              <a:buSzPts val="2000"/>
              <a:buFont typeface="Times"/>
              <a:buNone/>
            </a:pP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Finally we concatenate the attention output        with the decoder hidden state      and proceed as in the non-attention seq2seq model</a:t>
            </a:r>
            <a:endParaRPr/>
          </a:p>
          <a:p>
            <a:pPr indent="-101600" lvl="1" marL="685800" marR="0" rtl="0" algn="l">
              <a:spcBef>
                <a:spcPts val="400"/>
              </a:spcBef>
              <a:spcAft>
                <a:spcPts val="0"/>
              </a:spcAft>
              <a:buClr>
                <a:srgbClr val="3A85FE"/>
              </a:buClr>
              <a:buSzPts val="2000"/>
              <a:buFont typeface="Times"/>
              <a:buNone/>
            </a:pPr>
            <a:r>
              <a:t/>
            </a:r>
            <a:endParaRPr b="0" i="0" sz="2000" u="none" cap="none" strike="noStrike">
              <a:solidFill>
                <a:schemeClr val="dk1"/>
              </a:solidFill>
              <a:latin typeface="Calibri"/>
              <a:ea typeface="Calibri"/>
              <a:cs typeface="Calibri"/>
              <a:sym typeface="Calibri"/>
            </a:endParaRPr>
          </a:p>
        </p:txBody>
      </p:sp>
      <p:sp>
        <p:nvSpPr>
          <p:cNvPr id="2704" name="Google Shape;2704;p7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05" name="Google Shape;2705;p78"/>
          <p:cNvPicPr preferRelativeResize="0"/>
          <p:nvPr/>
        </p:nvPicPr>
        <p:blipFill rotWithShape="1">
          <a:blip r:embed="rId3">
            <a:alphaModFix/>
          </a:blip>
          <a:srcRect b="0" l="0" r="0" t="0"/>
          <a:stretch/>
        </p:blipFill>
        <p:spPr>
          <a:xfrm>
            <a:off x="3683596" y="6233564"/>
            <a:ext cx="1615364" cy="454088"/>
          </a:xfrm>
          <a:prstGeom prst="rect">
            <a:avLst/>
          </a:prstGeom>
          <a:noFill/>
          <a:ln>
            <a:noFill/>
          </a:ln>
        </p:spPr>
      </p:pic>
      <p:pic>
        <p:nvPicPr>
          <p:cNvPr id="2706" name="Google Shape;2706;p78"/>
          <p:cNvPicPr preferRelativeResize="0"/>
          <p:nvPr/>
        </p:nvPicPr>
        <p:blipFill rotWithShape="1">
          <a:blip r:embed="rId4">
            <a:alphaModFix/>
          </a:blip>
          <a:srcRect b="0" l="0" r="0" t="0"/>
          <a:stretch/>
        </p:blipFill>
        <p:spPr>
          <a:xfrm>
            <a:off x="3269590" y="4608318"/>
            <a:ext cx="2443376" cy="925162"/>
          </a:xfrm>
          <a:prstGeom prst="rect">
            <a:avLst/>
          </a:prstGeom>
          <a:noFill/>
          <a:ln>
            <a:noFill/>
          </a:ln>
        </p:spPr>
      </p:pic>
      <p:pic>
        <p:nvPicPr>
          <p:cNvPr id="2707" name="Google Shape;2707;p78"/>
          <p:cNvPicPr preferRelativeResize="0"/>
          <p:nvPr/>
        </p:nvPicPr>
        <p:blipFill rotWithShape="1">
          <a:blip r:embed="rId5">
            <a:alphaModFix/>
          </a:blip>
          <a:srcRect b="0" l="0" r="0" t="0"/>
          <a:stretch/>
        </p:blipFill>
        <p:spPr>
          <a:xfrm>
            <a:off x="2583425" y="3549631"/>
            <a:ext cx="3301790" cy="486097"/>
          </a:xfrm>
          <a:prstGeom prst="rect">
            <a:avLst/>
          </a:prstGeom>
          <a:noFill/>
          <a:ln>
            <a:noFill/>
          </a:ln>
        </p:spPr>
      </p:pic>
      <p:pic>
        <p:nvPicPr>
          <p:cNvPr id="2708" name="Google Shape;2708;p78"/>
          <p:cNvPicPr preferRelativeResize="0"/>
          <p:nvPr/>
        </p:nvPicPr>
        <p:blipFill rotWithShape="1">
          <a:blip r:embed="rId6">
            <a:alphaModFix/>
          </a:blip>
          <a:srcRect b="0" l="0" r="0" t="0"/>
          <a:stretch/>
        </p:blipFill>
        <p:spPr>
          <a:xfrm>
            <a:off x="2226216" y="2247334"/>
            <a:ext cx="4016207" cy="534890"/>
          </a:xfrm>
          <a:prstGeom prst="rect">
            <a:avLst/>
          </a:prstGeom>
          <a:noFill/>
          <a:ln>
            <a:noFill/>
          </a:ln>
        </p:spPr>
      </p:pic>
      <p:pic>
        <p:nvPicPr>
          <p:cNvPr id="2709" name="Google Shape;2709;p78"/>
          <p:cNvPicPr preferRelativeResize="0"/>
          <p:nvPr/>
        </p:nvPicPr>
        <p:blipFill rotWithShape="1">
          <a:blip r:embed="rId7">
            <a:alphaModFix/>
          </a:blip>
          <a:srcRect b="0" l="0" r="0" t="0"/>
          <a:stretch/>
        </p:blipFill>
        <p:spPr>
          <a:xfrm>
            <a:off x="5480471" y="1489893"/>
            <a:ext cx="910169" cy="318189"/>
          </a:xfrm>
          <a:prstGeom prst="rect">
            <a:avLst/>
          </a:prstGeom>
          <a:noFill/>
          <a:ln>
            <a:noFill/>
          </a:ln>
        </p:spPr>
      </p:pic>
      <p:pic>
        <p:nvPicPr>
          <p:cNvPr id="2710" name="Google Shape;2710;p78"/>
          <p:cNvPicPr preferRelativeResize="0"/>
          <p:nvPr/>
        </p:nvPicPr>
        <p:blipFill rotWithShape="1">
          <a:blip r:embed="rId8">
            <a:alphaModFix/>
          </a:blip>
          <a:srcRect b="0" l="0" r="0" t="0"/>
          <a:stretch/>
        </p:blipFill>
        <p:spPr>
          <a:xfrm>
            <a:off x="4000640" y="1075050"/>
            <a:ext cx="1922640" cy="376989"/>
          </a:xfrm>
          <a:prstGeom prst="rect">
            <a:avLst/>
          </a:prstGeom>
          <a:noFill/>
          <a:ln>
            <a:noFill/>
          </a:ln>
        </p:spPr>
      </p:pic>
      <p:pic>
        <p:nvPicPr>
          <p:cNvPr id="2711" name="Google Shape;2711;p78"/>
          <p:cNvPicPr preferRelativeResize="0"/>
          <p:nvPr/>
        </p:nvPicPr>
        <p:blipFill rotWithShape="1">
          <a:blip r:embed="rId6">
            <a:alphaModFix/>
          </a:blip>
          <a:srcRect b="18816" l="0" r="88996" t="0"/>
          <a:stretch/>
        </p:blipFill>
        <p:spPr>
          <a:xfrm>
            <a:off x="3683963" y="1834511"/>
            <a:ext cx="351052" cy="344924"/>
          </a:xfrm>
          <a:prstGeom prst="rect">
            <a:avLst/>
          </a:prstGeom>
          <a:noFill/>
          <a:ln>
            <a:noFill/>
          </a:ln>
        </p:spPr>
      </p:pic>
      <p:pic>
        <p:nvPicPr>
          <p:cNvPr id="2712" name="Google Shape;2712;p78"/>
          <p:cNvPicPr preferRelativeResize="0"/>
          <p:nvPr/>
        </p:nvPicPr>
        <p:blipFill rotWithShape="1">
          <a:blip r:embed="rId5">
            <a:alphaModFix/>
          </a:blip>
          <a:srcRect b="0" l="0" r="87834" t="0"/>
          <a:stretch/>
        </p:blipFill>
        <p:spPr>
          <a:xfrm>
            <a:off x="5847089" y="2772813"/>
            <a:ext cx="395334" cy="478388"/>
          </a:xfrm>
          <a:prstGeom prst="rect">
            <a:avLst/>
          </a:prstGeom>
          <a:noFill/>
          <a:ln>
            <a:noFill/>
          </a:ln>
        </p:spPr>
      </p:pic>
      <p:pic>
        <p:nvPicPr>
          <p:cNvPr id="2713" name="Google Shape;2713;p78"/>
          <p:cNvPicPr preferRelativeResize="0"/>
          <p:nvPr/>
        </p:nvPicPr>
        <p:blipFill rotWithShape="1">
          <a:blip r:embed="rId5">
            <a:alphaModFix/>
          </a:blip>
          <a:srcRect b="0" l="0" r="87834" t="0"/>
          <a:stretch/>
        </p:blipFill>
        <p:spPr>
          <a:xfrm>
            <a:off x="1541895" y="4093186"/>
            <a:ext cx="395334" cy="478388"/>
          </a:xfrm>
          <a:prstGeom prst="rect">
            <a:avLst/>
          </a:prstGeom>
          <a:noFill/>
          <a:ln>
            <a:noFill/>
          </a:ln>
        </p:spPr>
      </p:pic>
      <p:pic>
        <p:nvPicPr>
          <p:cNvPr id="2714" name="Google Shape;2714;p78"/>
          <p:cNvPicPr preferRelativeResize="0"/>
          <p:nvPr/>
        </p:nvPicPr>
        <p:blipFill rotWithShape="1">
          <a:blip r:embed="rId4">
            <a:alphaModFix/>
          </a:blip>
          <a:srcRect b="35270" l="4400" r="82751" t="34192"/>
          <a:stretch/>
        </p:blipFill>
        <p:spPr>
          <a:xfrm>
            <a:off x="2521223" y="4531067"/>
            <a:ext cx="328041" cy="295218"/>
          </a:xfrm>
          <a:prstGeom prst="rect">
            <a:avLst/>
          </a:prstGeom>
          <a:noFill/>
          <a:ln>
            <a:noFill/>
          </a:ln>
        </p:spPr>
      </p:pic>
      <p:pic>
        <p:nvPicPr>
          <p:cNvPr id="2715" name="Google Shape;2715;p78"/>
          <p:cNvPicPr preferRelativeResize="0"/>
          <p:nvPr/>
        </p:nvPicPr>
        <p:blipFill rotWithShape="1">
          <a:blip r:embed="rId4">
            <a:alphaModFix/>
          </a:blip>
          <a:srcRect b="35270" l="4400" r="82751" t="34192"/>
          <a:stretch/>
        </p:blipFill>
        <p:spPr>
          <a:xfrm>
            <a:off x="5347151" y="5588304"/>
            <a:ext cx="328041" cy="295218"/>
          </a:xfrm>
          <a:prstGeom prst="rect">
            <a:avLst/>
          </a:prstGeom>
          <a:noFill/>
          <a:ln>
            <a:noFill/>
          </a:ln>
        </p:spPr>
      </p:pic>
      <p:pic>
        <p:nvPicPr>
          <p:cNvPr id="2716" name="Google Shape;2716;p78"/>
          <p:cNvPicPr preferRelativeResize="0"/>
          <p:nvPr/>
        </p:nvPicPr>
        <p:blipFill rotWithShape="1">
          <a:blip r:embed="rId7">
            <a:alphaModFix/>
          </a:blip>
          <a:srcRect b="-5137" l="0" r="68093" t="1"/>
          <a:stretch/>
        </p:blipFill>
        <p:spPr>
          <a:xfrm>
            <a:off x="1276510" y="5821845"/>
            <a:ext cx="290409" cy="334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Google Shape;2721;p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is </a:t>
            </a:r>
            <a:r>
              <a:rPr b="1" i="0" lang="en-US" sz="3200" u="none" cap="none" strike="noStrike">
                <a:solidFill>
                  <a:srgbClr val="00B050"/>
                </a:solidFill>
                <a:latin typeface="Calibri"/>
                <a:ea typeface="Calibri"/>
                <a:cs typeface="Calibri"/>
                <a:sym typeface="Calibri"/>
              </a:rPr>
              <a:t>great</a:t>
            </a:r>
            <a:endParaRPr/>
          </a:p>
        </p:txBody>
      </p:sp>
      <p:sp>
        <p:nvSpPr>
          <p:cNvPr id="2722" name="Google Shape;2722;p7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significantly </a:t>
            </a:r>
            <a:r>
              <a:rPr b="0" i="0" lang="en-US" sz="2400" u="none" cap="none" strike="noStrike">
                <a:solidFill>
                  <a:srgbClr val="00B050"/>
                </a:solidFill>
                <a:latin typeface="Calibri"/>
                <a:ea typeface="Calibri"/>
                <a:cs typeface="Calibri"/>
                <a:sym typeface="Calibri"/>
              </a:rPr>
              <a:t>improves NMT performance</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It’s very useful to allow decoder to focus on certain parts of the source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solves the bottleneck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Attention allows decoder to look directly at source; bypass bottleneck</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helps with vanishing gradient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Provides shortcut to faraway states</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provides </a:t>
            </a:r>
            <a:r>
              <a:rPr b="0" i="0" lang="en-US" sz="2400" u="none" cap="none" strike="noStrike">
                <a:solidFill>
                  <a:srgbClr val="00B050"/>
                </a:solidFill>
                <a:latin typeface="Calibri"/>
                <a:ea typeface="Calibri"/>
                <a:cs typeface="Calibri"/>
                <a:sym typeface="Calibri"/>
              </a:rPr>
              <a:t>some interpretability</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By inspecting attention distribution, we can see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what the decoder was focusing on</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We get </a:t>
            </a:r>
            <a:r>
              <a:rPr b="0" i="0" lang="en-US" sz="2000" u="none" cap="none" strike="noStrike">
                <a:solidFill>
                  <a:srgbClr val="00B050"/>
                </a:solidFill>
                <a:latin typeface="Calibri"/>
                <a:ea typeface="Calibri"/>
                <a:cs typeface="Calibri"/>
                <a:sym typeface="Calibri"/>
              </a:rPr>
              <a:t>alignment for free</a:t>
            </a:r>
            <a:r>
              <a:rPr b="0" i="0" lang="en-US" sz="2000" u="none" cap="none" strike="noStrike">
                <a:solidFill>
                  <a:schemeClr val="dk1"/>
                </a:solidFill>
                <a:latin typeface="Calibri"/>
                <a:ea typeface="Calibri"/>
                <a:cs typeface="Calibri"/>
                <a:sym typeface="Calibri"/>
              </a:rPr>
              <a:t>!</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This is cool because we never explicitly trained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 alignment system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The network just learned alignment by itself</a:t>
            </a:r>
            <a:endParaRPr/>
          </a:p>
        </p:txBody>
      </p:sp>
      <p:sp>
        <p:nvSpPr>
          <p:cNvPr id="2723" name="Google Shape;2723;p7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724" name="Google Shape;2724;p79"/>
          <p:cNvGrpSpPr/>
          <p:nvPr/>
        </p:nvGrpSpPr>
        <p:grpSpPr>
          <a:xfrm>
            <a:off x="4757058" y="3364643"/>
            <a:ext cx="3749985" cy="2883757"/>
            <a:chOff x="4757058" y="3364643"/>
            <a:chExt cx="3749985" cy="2883757"/>
          </a:xfrm>
        </p:grpSpPr>
        <p:pic>
          <p:nvPicPr>
            <p:cNvPr id="2725" name="Google Shape;2725;p79"/>
            <p:cNvPicPr preferRelativeResize="0"/>
            <p:nvPr/>
          </p:nvPicPr>
          <p:blipFill rotWithShape="1">
            <a:blip r:embed="rId3">
              <a:alphaModFix/>
            </a:blip>
            <a:srcRect b="26601" l="60445" r="4085" t="3049"/>
            <a:stretch/>
          </p:blipFill>
          <p:spPr>
            <a:xfrm>
              <a:off x="6379029" y="3364643"/>
              <a:ext cx="2128014" cy="2883757"/>
            </a:xfrm>
            <a:prstGeom prst="rect">
              <a:avLst/>
            </a:prstGeom>
            <a:noFill/>
            <a:ln>
              <a:noFill/>
            </a:ln>
          </p:spPr>
        </p:pic>
        <p:cxnSp>
          <p:nvCxnSpPr>
            <p:cNvPr id="2726" name="Google Shape;2726;p79"/>
            <p:cNvCxnSpPr/>
            <p:nvPr/>
          </p:nvCxnSpPr>
          <p:spPr>
            <a:xfrm>
              <a:off x="4757058" y="4453164"/>
              <a:ext cx="1839685" cy="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Google Shape;2731;p8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Recap</a:t>
            </a:r>
            <a:endParaRPr/>
          </a:p>
        </p:txBody>
      </p:sp>
      <p:sp>
        <p:nvSpPr>
          <p:cNvPr id="2732" name="Google Shape;2732;p80"/>
          <p:cNvSpPr txBox="1"/>
          <p:nvPr>
            <p:ph idx="1" type="body"/>
          </p:nvPr>
        </p:nvSpPr>
        <p:spPr>
          <a:xfrm>
            <a:off x="304800" y="1092200"/>
            <a:ext cx="8668378"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learned the history of Machine Translation (MT)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Since 2014, </a:t>
            </a:r>
            <a:r>
              <a:rPr b="0" i="0" lang="en-US" sz="2400" u="none" cap="none" strike="noStrike">
                <a:solidFill>
                  <a:schemeClr val="accent3"/>
                </a:solidFill>
                <a:latin typeface="Calibri"/>
                <a:ea typeface="Calibri"/>
                <a:cs typeface="Calibri"/>
                <a:sym typeface="Calibri"/>
              </a:rPr>
              <a:t>Neural MT </a:t>
            </a:r>
            <a:r>
              <a:rPr b="0" i="0" lang="en-US" sz="2400" u="none" cap="none" strike="noStrike">
                <a:solidFill>
                  <a:schemeClr val="dk1"/>
                </a:solidFill>
                <a:latin typeface="Calibri"/>
                <a:ea typeface="Calibri"/>
                <a:cs typeface="Calibri"/>
                <a:sym typeface="Calibri"/>
              </a:rPr>
              <a:t>rapidly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replaced intricate Statistical MT</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is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architecture for NMT (uses 2 RNNs)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Attention </a:t>
            </a:r>
            <a:r>
              <a:rPr b="0" i="0" lang="en-US" sz="2400" u="none" cap="none" strike="noStrike">
                <a:solidFill>
                  <a:schemeClr val="dk1"/>
                </a:solidFill>
                <a:latin typeface="Calibri"/>
                <a:ea typeface="Calibri"/>
                <a:cs typeface="Calibri"/>
                <a:sym typeface="Calibri"/>
              </a:rPr>
              <a:t>is a way to </a:t>
            </a:r>
            <a:r>
              <a:rPr b="0" i="1" lang="en-US" sz="2400" u="none" cap="none" strike="noStrike">
                <a:solidFill>
                  <a:schemeClr val="dk1"/>
                </a:solidFill>
                <a:latin typeface="Calibri"/>
                <a:ea typeface="Calibri"/>
                <a:cs typeface="Calibri"/>
                <a:sym typeface="Calibri"/>
              </a:rPr>
              <a:t>focus on </a:t>
            </a:r>
            <a:br>
              <a:rPr b="0" i="1"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particular parts </a:t>
            </a:r>
            <a:r>
              <a:rPr b="0" i="0" lang="en-US" sz="2400" u="none" cap="none" strike="noStrike">
                <a:solidFill>
                  <a:schemeClr val="dk1"/>
                </a:solidFill>
                <a:latin typeface="Calibri"/>
                <a:ea typeface="Calibri"/>
                <a:cs typeface="Calibri"/>
                <a:sym typeface="Calibri"/>
              </a:rPr>
              <a:t>of the input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Improves sequence-to-sequence a lot!</a:t>
            </a:r>
            <a:endParaRPr/>
          </a:p>
        </p:txBody>
      </p:sp>
      <p:sp>
        <p:nvSpPr>
          <p:cNvPr id="2733" name="Google Shape;2733;p8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34" name="Google Shape;2734;p80"/>
          <p:cNvPicPr preferRelativeResize="0"/>
          <p:nvPr/>
        </p:nvPicPr>
        <p:blipFill rotWithShape="1">
          <a:blip r:embed="rId3">
            <a:alphaModFix/>
          </a:blip>
          <a:srcRect b="0" l="0" r="11087" t="0"/>
          <a:stretch/>
        </p:blipFill>
        <p:spPr>
          <a:xfrm>
            <a:off x="6039036" y="1682233"/>
            <a:ext cx="1963219" cy="1472004"/>
          </a:xfrm>
          <a:prstGeom prst="rect">
            <a:avLst/>
          </a:prstGeom>
          <a:noFill/>
          <a:ln>
            <a:noFill/>
          </a:ln>
        </p:spPr>
      </p:pic>
      <p:pic>
        <p:nvPicPr>
          <p:cNvPr id="2735" name="Google Shape;2735;p80"/>
          <p:cNvPicPr preferRelativeResize="0"/>
          <p:nvPr/>
        </p:nvPicPr>
        <p:blipFill rotWithShape="1">
          <a:blip r:embed="rId4">
            <a:alphaModFix/>
          </a:blip>
          <a:srcRect b="0" l="0" r="0" t="0"/>
          <a:stretch/>
        </p:blipFill>
        <p:spPr>
          <a:xfrm>
            <a:off x="6039036" y="484887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53" name="Google Shape;153;p18"/>
          <p:cNvSpPr txBox="1"/>
          <p:nvPr>
            <p:ph idx="1" type="body"/>
          </p:nvPr>
        </p:nvSpPr>
        <p:spPr>
          <a:xfrm>
            <a:off x="304800" y="1092200"/>
            <a:ext cx="8534400" cy="17992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endParaRPr/>
          </a:p>
        </p:txBody>
      </p:sp>
      <p:sp>
        <p:nvSpPr>
          <p:cNvPr id="154" name="Google Shape;154;p1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5" name="Google Shape;155;p18"/>
          <p:cNvGrpSpPr/>
          <p:nvPr/>
        </p:nvGrpSpPr>
        <p:grpSpPr>
          <a:xfrm>
            <a:off x="608766" y="2494615"/>
            <a:ext cx="6890134" cy="4216018"/>
            <a:chOff x="608766" y="2494615"/>
            <a:chExt cx="6890134" cy="4216018"/>
          </a:xfrm>
        </p:grpSpPr>
        <p:pic>
          <p:nvPicPr>
            <p:cNvPr id="156" name="Google Shape;156;p18"/>
            <p:cNvPicPr preferRelativeResize="0"/>
            <p:nvPr/>
          </p:nvPicPr>
          <p:blipFill rotWithShape="1">
            <a:blip r:embed="rId3">
              <a:alphaModFix/>
            </a:blip>
            <a:srcRect b="0" l="0" r="0" t="0"/>
            <a:stretch/>
          </p:blipFill>
          <p:spPr>
            <a:xfrm>
              <a:off x="1888507" y="2569028"/>
              <a:ext cx="3227640" cy="4141605"/>
            </a:xfrm>
            <a:prstGeom prst="rect">
              <a:avLst/>
            </a:prstGeom>
            <a:noFill/>
            <a:ln>
              <a:noFill/>
            </a:ln>
          </p:spPr>
        </p:pic>
        <p:sp>
          <p:nvSpPr>
            <p:cNvPr id="157" name="Google Shape;157;p18"/>
            <p:cNvSpPr txBox="1"/>
            <p:nvPr/>
          </p:nvSpPr>
          <p:spPr>
            <a:xfrm>
              <a:off x="5735212" y="2891444"/>
              <a:ext cx="176368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Ancient Egyptian</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Demotic</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Ancient Greek</a:t>
              </a:r>
              <a:endParaRPr/>
            </a:p>
          </p:txBody>
        </p:sp>
        <p:sp>
          <p:nvSpPr>
            <p:cNvPr id="158" name="Google Shape;158;p18"/>
            <p:cNvSpPr/>
            <p:nvPr/>
          </p:nvSpPr>
          <p:spPr>
            <a:xfrm>
              <a:off x="5415631" y="3796039"/>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9" name="Google Shape;159;p18"/>
            <p:cNvSpPr/>
            <p:nvPr/>
          </p:nvSpPr>
          <p:spPr>
            <a:xfrm>
              <a:off x="5415631" y="5100413"/>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 name="Google Shape;160;p18"/>
            <p:cNvSpPr/>
            <p:nvPr/>
          </p:nvSpPr>
          <p:spPr>
            <a:xfrm>
              <a:off x="5414077" y="2494615"/>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1" name="Google Shape;161;p18"/>
            <p:cNvSpPr txBox="1"/>
            <p:nvPr/>
          </p:nvSpPr>
          <p:spPr>
            <a:xfrm>
              <a:off x="608766" y="2779505"/>
              <a:ext cx="21132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A87FF"/>
                  </a:solidFill>
                  <a:latin typeface="Calibri"/>
                  <a:ea typeface="Calibri"/>
                  <a:cs typeface="Calibri"/>
                  <a:sym typeface="Calibri"/>
                </a:rPr>
                <a:t>The Rosetta Stone</a:t>
              </a:r>
              <a:endParaRPr/>
            </a:p>
          </p:txBody>
        </p:sp>
      </p:grpSp>
      <p:pic>
        <p:nvPicPr>
          <p:cNvPr id="162" name="Google Shape;162;p18"/>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Google Shape;2740;p8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is versatile!</a:t>
            </a:r>
            <a:endParaRPr/>
          </a:p>
        </p:txBody>
      </p:sp>
      <p:sp>
        <p:nvSpPr>
          <p:cNvPr id="2741" name="Google Shape;2741;p8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Sequence-to-sequence is useful for </a:t>
            </a:r>
            <a:r>
              <a:rPr b="0" i="1" lang="en-US" sz="2400" u="none" cap="none" strike="noStrike">
                <a:solidFill>
                  <a:schemeClr val="accent3"/>
                </a:solidFill>
                <a:latin typeface="Calibri"/>
                <a:ea typeface="Calibri"/>
                <a:cs typeface="Calibri"/>
                <a:sym typeface="Calibri"/>
              </a:rPr>
              <a:t>more than just MT</a:t>
            </a:r>
            <a:br>
              <a:rPr b="0" i="1" lang="en-US" sz="2400" u="none" cap="none" strike="noStrike">
                <a:solidFill>
                  <a:schemeClr val="accent3"/>
                </a:solidFill>
                <a:latin typeface="Calibri"/>
                <a:ea typeface="Calibri"/>
                <a:cs typeface="Calibri"/>
                <a:sym typeface="Calibri"/>
              </a:rPr>
            </a:br>
            <a:endParaRPr b="0" i="1"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NLP tasks can be phrased as sequence-to-sequence: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Summarization</a:t>
            </a:r>
            <a:r>
              <a:rPr b="0" i="0" lang="en-US" sz="2400" u="none" cap="none" strike="noStrike">
                <a:solidFill>
                  <a:schemeClr val="dk1"/>
                </a:solidFill>
                <a:latin typeface="Calibri"/>
                <a:ea typeface="Calibri"/>
                <a:cs typeface="Calibri"/>
                <a:sym typeface="Calibri"/>
              </a:rPr>
              <a:t> (long text → short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Dialogue</a:t>
            </a:r>
            <a:r>
              <a:rPr b="0" i="0" lang="en-US" sz="2400" u="none" cap="none" strike="noStrike">
                <a:solidFill>
                  <a:schemeClr val="dk1"/>
                </a:solidFill>
                <a:latin typeface="Calibri"/>
                <a:ea typeface="Calibri"/>
                <a:cs typeface="Calibri"/>
                <a:sym typeface="Calibri"/>
              </a:rPr>
              <a:t> (previous utterances → next utterance)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Parsing</a:t>
            </a:r>
            <a:r>
              <a:rPr b="0" i="0" lang="en-US" sz="2400" u="none" cap="none" strike="noStrike">
                <a:solidFill>
                  <a:schemeClr val="dk1"/>
                </a:solidFill>
                <a:latin typeface="Calibri"/>
                <a:ea typeface="Calibri"/>
                <a:cs typeface="Calibri"/>
                <a:sym typeface="Calibri"/>
              </a:rPr>
              <a:t> (input text → output parse as 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Code generation </a:t>
            </a:r>
            <a:r>
              <a:rPr b="0" i="0" lang="en-US" sz="2400" u="none" cap="none" strike="noStrike">
                <a:solidFill>
                  <a:schemeClr val="dk1"/>
                </a:solidFill>
                <a:latin typeface="Calibri"/>
                <a:ea typeface="Calibri"/>
                <a:cs typeface="Calibri"/>
                <a:sym typeface="Calibri"/>
              </a:rPr>
              <a:t>(natural language → Python code)</a:t>
            </a:r>
            <a:endParaRPr/>
          </a:p>
        </p:txBody>
      </p:sp>
      <p:sp>
        <p:nvSpPr>
          <p:cNvPr id="2742" name="Google Shape;2742;p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Google Shape;2748;p8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Next </a:t>
            </a:r>
            <a:r>
              <a:rPr lang="en-US"/>
              <a:t>class</a:t>
            </a:r>
            <a:endParaRPr/>
          </a:p>
        </p:txBody>
      </p:sp>
      <p:sp>
        <p:nvSpPr>
          <p:cNvPr id="2749" name="Google Shape;2749;p8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80"/>
              </a:spcBef>
              <a:spcAft>
                <a:spcPts val="0"/>
              </a:spcAft>
              <a:buClr>
                <a:srgbClr val="CC0000"/>
              </a:buClr>
              <a:buSzPts val="2400"/>
              <a:buFont typeface="Times"/>
              <a:buChar char="•"/>
            </a:pPr>
            <a:r>
              <a:rPr lang="en-US"/>
              <a:t>Transformers (guest lecture by </a:t>
            </a:r>
            <a:r>
              <a:rPr lang="en-US" u="sng">
                <a:solidFill>
                  <a:schemeClr val="hlink"/>
                </a:solidFill>
                <a:hlinkClick r:id="rId3"/>
              </a:rPr>
              <a:t>Lukasz Kaiser</a:t>
            </a:r>
            <a:r>
              <a:rPr lang="en-US"/>
              <a:t>)</a:t>
            </a:r>
            <a:endParaRPr/>
          </a:p>
        </p:txBody>
      </p:sp>
      <p:sp>
        <p:nvSpPr>
          <p:cNvPr id="2750" name="Google Shape;2750;p8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68" name="Google Shape;168;p1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Break it down further: we actually want to consider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chemeClr val="accent3"/>
                </a:solidFill>
                <a:latin typeface="Calibri"/>
                <a:ea typeface="Calibri"/>
                <a:cs typeface="Calibri"/>
                <a:sym typeface="Calibri"/>
              </a:rPr>
              <a:t>alignment</a:t>
            </a:r>
            <a:r>
              <a:rPr b="0" i="0" lang="en-US" sz="2400" u="none" cap="none" strike="noStrike">
                <a:solidFill>
                  <a:schemeClr val="dk1"/>
                </a:solidFill>
                <a:latin typeface="Calibri"/>
                <a:ea typeface="Calibri"/>
                <a:cs typeface="Calibri"/>
                <a:sym typeface="Calibri"/>
              </a:rPr>
              <a:t>, i.e. word-level correspondence between French sentence </a:t>
            </a:r>
            <a:r>
              <a:rPr b="0" i="1" lang="en-US" sz="2400" u="none" cap="none" strike="noStrike">
                <a:solidFill>
                  <a:schemeClr val="dk1"/>
                </a:solidFill>
                <a:latin typeface="Calibri"/>
                <a:ea typeface="Calibri"/>
                <a:cs typeface="Calibri"/>
                <a:sym typeface="Calibri"/>
              </a:rPr>
              <a:t>x</a:t>
            </a:r>
            <a:r>
              <a:rPr b="0" i="0" lang="en-US" sz="2400" u="none" cap="none" strike="noStrike">
                <a:solidFill>
                  <a:schemeClr val="dk1"/>
                </a:solidFill>
                <a:latin typeface="Calibri"/>
                <a:ea typeface="Calibri"/>
                <a:cs typeface="Calibri"/>
                <a:sym typeface="Calibri"/>
              </a:rPr>
              <a:t> and English sentence </a:t>
            </a:r>
            <a:r>
              <a:rPr b="0" i="1"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169" name="Google Shape;169;p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0" name="Google Shape;170;p19"/>
          <p:cNvPicPr preferRelativeResize="0"/>
          <p:nvPr/>
        </p:nvPicPr>
        <p:blipFill rotWithShape="1">
          <a:blip r:embed="rId3">
            <a:alphaModFix/>
          </a:blip>
          <a:srcRect b="0" l="0" r="0" t="0"/>
          <a:stretch/>
        </p:blipFill>
        <p:spPr>
          <a:xfrm>
            <a:off x="3841750" y="3216835"/>
            <a:ext cx="1460500" cy="558800"/>
          </a:xfrm>
          <a:prstGeom prst="rect">
            <a:avLst/>
          </a:prstGeom>
          <a:noFill/>
          <a:ln>
            <a:noFill/>
          </a:ln>
        </p:spPr>
      </p:pic>
      <p:pic>
        <p:nvPicPr>
          <p:cNvPr id="171" name="Google Shape;171;p19"/>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alignment?</a:t>
            </a:r>
            <a:endParaRPr/>
          </a:p>
        </p:txBody>
      </p:sp>
      <p:sp>
        <p:nvSpPr>
          <p:cNvPr id="177" name="Google Shape;177;p20"/>
          <p:cNvSpPr txBox="1"/>
          <p:nvPr>
            <p:ph idx="1" type="body"/>
          </p:nvPr>
        </p:nvSpPr>
        <p:spPr>
          <a:xfrm>
            <a:off x="304800" y="1092200"/>
            <a:ext cx="8534400" cy="130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is the </a:t>
            </a:r>
            <a:r>
              <a:rPr b="0" i="0" lang="en-US" sz="2400" u="none" cap="none" strike="noStrike">
                <a:solidFill>
                  <a:schemeClr val="accent3"/>
                </a:solidFill>
                <a:latin typeface="Calibri"/>
                <a:ea typeface="Calibri"/>
                <a:cs typeface="Calibri"/>
                <a:sym typeface="Calibri"/>
              </a:rPr>
              <a:t>correspondence between particular words </a:t>
            </a:r>
            <a:r>
              <a:rPr b="0" i="0" lang="en-US" sz="2400" u="none" cap="none" strike="noStrike">
                <a:solidFill>
                  <a:schemeClr val="dk1"/>
                </a:solidFill>
                <a:latin typeface="Calibri"/>
                <a:ea typeface="Calibri"/>
                <a:cs typeface="Calibri"/>
                <a:sym typeface="Calibri"/>
              </a:rPr>
              <a:t>in the translated sentence pair.</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Note: Some words have </a:t>
            </a:r>
            <a:r>
              <a:rPr b="0" i="0" lang="en-US" sz="2400" u="none" cap="none" strike="noStrike">
                <a:solidFill>
                  <a:schemeClr val="accent3"/>
                </a:solidFill>
                <a:latin typeface="Calibri"/>
                <a:ea typeface="Calibri"/>
                <a:cs typeface="Calibri"/>
                <a:sym typeface="Calibri"/>
              </a:rPr>
              <a:t>no counterpart</a:t>
            </a:r>
            <a:endParaRPr/>
          </a:p>
        </p:txBody>
      </p:sp>
      <p:sp>
        <p:nvSpPr>
          <p:cNvPr id="178" name="Google Shape;178;p2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9" name="Google Shape;179;p20"/>
          <p:cNvPicPr preferRelativeResize="0"/>
          <p:nvPr/>
        </p:nvPicPr>
        <p:blipFill rotWithShape="1">
          <a:blip r:embed="rId3">
            <a:alphaModFix/>
          </a:blip>
          <a:srcRect b="0" l="0" r="0" t="0"/>
          <a:stretch/>
        </p:blipFill>
        <p:spPr>
          <a:xfrm>
            <a:off x="1197430" y="2870321"/>
            <a:ext cx="6749140" cy="3374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LP-2011">
  <a:themeElements>
    <a:clrScheme name="NLP Class">
      <a:dk1>
        <a:srgbClr val="000000"/>
      </a:dk1>
      <a:lt1>
        <a:srgbClr val="FFFFFF"/>
      </a:lt1>
      <a:dk2>
        <a:srgbClr val="605435"/>
      </a:dk2>
      <a:lt2>
        <a:srgbClr val="E7D19A"/>
      </a:lt2>
      <a:accent1>
        <a:srgbClr val="A4001D"/>
      </a:accent1>
      <a:accent2>
        <a:srgbClr val="0047B6"/>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